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4"/>
  </p:sldMasterIdLst>
  <p:notesMasterIdLst>
    <p:notesMasterId r:id="rId31"/>
  </p:notesMasterIdLst>
  <p:handoutMasterIdLst>
    <p:handoutMasterId r:id="rId32"/>
  </p:handoutMasterIdLst>
  <p:sldIdLst>
    <p:sldId id="323" r:id="rId5"/>
    <p:sldId id="312" r:id="rId6"/>
    <p:sldId id="318" r:id="rId7"/>
    <p:sldId id="317" r:id="rId8"/>
    <p:sldId id="321" r:id="rId9"/>
    <p:sldId id="320" r:id="rId10"/>
    <p:sldId id="326" r:id="rId11"/>
    <p:sldId id="319" r:id="rId12"/>
    <p:sldId id="315" r:id="rId13"/>
    <p:sldId id="313" r:id="rId14"/>
    <p:sldId id="316" r:id="rId15"/>
    <p:sldId id="314" r:id="rId16"/>
    <p:sldId id="322" r:id="rId17"/>
    <p:sldId id="311" r:id="rId18"/>
    <p:sldId id="310" r:id="rId19"/>
    <p:sldId id="256" r:id="rId20"/>
    <p:sldId id="267" r:id="rId21"/>
    <p:sldId id="293" r:id="rId22"/>
    <p:sldId id="308" r:id="rId23"/>
    <p:sldId id="288" r:id="rId24"/>
    <p:sldId id="324" r:id="rId25"/>
    <p:sldId id="306" r:id="rId26"/>
    <p:sldId id="307" r:id="rId27"/>
    <p:sldId id="305" r:id="rId28"/>
    <p:sldId id="309" r:id="rId29"/>
    <p:sldId id="325" r:id="rId3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6699"/>
    <a:srgbClr val="FF6600"/>
    <a:srgbClr val="CCCC00"/>
    <a:srgbClr val="993366"/>
    <a:srgbClr val="009999"/>
    <a:srgbClr val="FF9900"/>
    <a:srgbClr val="66FFCC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5388" autoAdjust="0"/>
  </p:normalViewPr>
  <p:slideViewPr>
    <p:cSldViewPr snapToGrid="0">
      <p:cViewPr varScale="1">
        <p:scale>
          <a:sx n="86" d="100"/>
          <a:sy n="86" d="100"/>
        </p:scale>
        <p:origin x="696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6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70582" cy="482028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3" y="0"/>
            <a:ext cx="3170582" cy="482028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200"/>
            </a:lvl1pPr>
          </a:lstStyle>
          <a:p>
            <a:fld id="{91995562-27A5-4A65-A9EF-FB321073DF5A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19173"/>
            <a:ext cx="3170582" cy="482028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3" y="9119173"/>
            <a:ext cx="3170582" cy="482028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200"/>
            </a:lvl1pPr>
          </a:lstStyle>
          <a:p>
            <a:fld id="{A3077D7B-4A3F-4D26-BEA4-43DB1ACF44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09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70582" cy="482028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3" y="0"/>
            <a:ext cx="3170582" cy="482028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200"/>
            </a:lvl1pPr>
          </a:lstStyle>
          <a:p>
            <a:fld id="{EEDC6654-E72B-40F2-8A9A-AC9D13AF8E6D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9" tIns="47414" rIns="94829" bIns="474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620250"/>
            <a:ext cx="5850835" cy="3780800"/>
          </a:xfrm>
          <a:prstGeom prst="rect">
            <a:avLst/>
          </a:prstGeom>
        </p:spPr>
        <p:txBody>
          <a:bodyPr vert="horz" lIns="94829" tIns="47414" rIns="94829" bIns="474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19173"/>
            <a:ext cx="3170582" cy="482028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3" y="9119173"/>
            <a:ext cx="3170582" cy="482028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200"/>
            </a:lvl1pPr>
          </a:lstStyle>
          <a:p>
            <a:fld id="{7A9E9973-E741-45F4-80C3-ACA5A7D86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5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9973-E741-45F4-80C3-ACA5A7D86E3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36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9973-E741-45F4-80C3-ACA5A7D86E3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00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9973-E741-45F4-80C3-ACA5A7D86E3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53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" y="0"/>
            <a:ext cx="12168187" cy="1390650"/>
            <a:chOff x="0" y="657225"/>
            <a:chExt cx="12468225" cy="1457324"/>
          </a:xfrm>
        </p:grpSpPr>
        <p:pic>
          <p:nvPicPr>
            <p:cNvPr id="8" name="Picture 7"/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657225"/>
              <a:ext cx="10944225" cy="1457324"/>
            </a:xfrm>
            <a:prstGeom prst="rect">
              <a:avLst/>
            </a:prstGeom>
          </p:spPr>
        </p:pic>
        <p:pic>
          <p:nvPicPr>
            <p:cNvPr id="9" name="Picture 8"/>
            <p:cNvPicPr/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3"/>
            <a:stretch/>
          </p:blipFill>
          <p:spPr bwMode="auto">
            <a:xfrm>
              <a:off x="10935335" y="657225"/>
              <a:ext cx="1532890" cy="145732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2547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31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67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6555" y="32543"/>
            <a:ext cx="5389788" cy="1325563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726" y="1697831"/>
            <a:ext cx="11472862" cy="4790055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 marL="685809" indent="-228604">
              <a:buFont typeface="Courier New" panose="02070309020205020404" pitchFamily="49" charset="0"/>
              <a:buChar char="o"/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 marL="1257315" indent="-342904">
              <a:buClr>
                <a:schemeClr val="accent5">
                  <a:lumMod val="50000"/>
                </a:schemeClr>
              </a:buClr>
              <a:buFont typeface="Calibri" panose="020F0502020204030204" pitchFamily="34" charset="0"/>
              <a:buChar char="⁻"/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" y="0"/>
            <a:ext cx="12168187" cy="1390650"/>
            <a:chOff x="0" y="657225"/>
            <a:chExt cx="12468225" cy="1457324"/>
          </a:xfrm>
        </p:grpSpPr>
        <p:pic>
          <p:nvPicPr>
            <p:cNvPr id="8" name="Picture 7"/>
            <p:cNvPicPr/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657225"/>
              <a:ext cx="10944225" cy="1457324"/>
            </a:xfrm>
            <a:prstGeom prst="rect">
              <a:avLst/>
            </a:prstGeom>
          </p:spPr>
        </p:pic>
        <p:pic>
          <p:nvPicPr>
            <p:cNvPr id="9" name="Picture 8"/>
            <p:cNvPicPr/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3"/>
            <a:stretch/>
          </p:blipFill>
          <p:spPr bwMode="auto">
            <a:xfrm>
              <a:off x="10935335" y="657225"/>
              <a:ext cx="1532890" cy="145732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6020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02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92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9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508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5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66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55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3502E-DD2F-4CA1-8DF6-4E5A05086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9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352" y="1531209"/>
            <a:ext cx="11472862" cy="5516569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 smtClean="0"/>
              <a:t>Welcome </a:t>
            </a:r>
            <a:r>
              <a:rPr lang="en-US" dirty="0"/>
              <a:t>and introductions- Chair Council Member Julie </a:t>
            </a:r>
            <a:r>
              <a:rPr lang="en-US" dirty="0" smtClean="0"/>
              <a:t>Mullica</a:t>
            </a:r>
            <a:endParaRPr lang="en-US" dirty="0"/>
          </a:p>
          <a:p>
            <a:pPr lvl="0"/>
            <a:r>
              <a:rPr lang="en-US" dirty="0"/>
              <a:t>Approval of January 23 NATA Meeting </a:t>
            </a:r>
            <a:r>
              <a:rPr lang="en-US" dirty="0" smtClean="0"/>
              <a:t>Minutes</a:t>
            </a:r>
            <a:endParaRPr lang="en-US" dirty="0"/>
          </a:p>
          <a:p>
            <a:pPr lvl="0"/>
            <a:r>
              <a:rPr lang="en-US" dirty="0"/>
              <a:t>Smart Commute update: Carson Priest, Tammy Herreid</a:t>
            </a:r>
          </a:p>
          <a:p>
            <a:pPr lvl="1"/>
            <a:r>
              <a:rPr lang="en-US" dirty="0"/>
              <a:t>Transportation Safety Grant pursuit –focus on education for older adult drivers </a:t>
            </a:r>
          </a:p>
          <a:p>
            <a:pPr lvl="1"/>
            <a:r>
              <a:rPr lang="en-US" dirty="0"/>
              <a:t>Update on DRCOG Data Reporting Subcommittee</a:t>
            </a:r>
          </a:p>
          <a:p>
            <a:pPr lvl="1"/>
            <a:r>
              <a:rPr lang="en-US" dirty="0"/>
              <a:t>Summer outreach/health and wellness </a:t>
            </a:r>
            <a:r>
              <a:rPr lang="en-US" dirty="0" smtClean="0"/>
              <a:t>fairs</a:t>
            </a:r>
            <a:endParaRPr lang="en-US" dirty="0"/>
          </a:p>
          <a:p>
            <a:pPr lvl="0"/>
            <a:r>
              <a:rPr lang="en-US" dirty="0"/>
              <a:t>CDOT Transportation Commission update-  TC Vice Chair Karen Stuart</a:t>
            </a:r>
          </a:p>
          <a:p>
            <a:pPr lvl="1"/>
            <a:r>
              <a:rPr lang="en-US" dirty="0"/>
              <a:t>Funding formulas</a:t>
            </a:r>
          </a:p>
          <a:p>
            <a:pPr lvl="1"/>
            <a:r>
              <a:rPr lang="en-US" dirty="0"/>
              <a:t>10 year project pipeline list</a:t>
            </a:r>
          </a:p>
          <a:p>
            <a:pPr lvl="1"/>
            <a:r>
              <a:rPr lang="en-US" dirty="0"/>
              <a:t>Update on Homeless Camp (I-25 / I-76 clean-up</a:t>
            </a:r>
            <a:r>
              <a:rPr lang="en-US" dirty="0" smtClean="0"/>
              <a:t>)</a:t>
            </a:r>
            <a:endParaRPr lang="en-US" dirty="0"/>
          </a:p>
          <a:p>
            <a:pPr lvl="0"/>
            <a:r>
              <a:rPr lang="en-US" dirty="0"/>
              <a:t>NATA Orientation update- staff</a:t>
            </a:r>
          </a:p>
          <a:p>
            <a:pPr lvl="1"/>
            <a:r>
              <a:rPr lang="en-US" dirty="0"/>
              <a:t>Status of action items</a:t>
            </a:r>
          </a:p>
          <a:p>
            <a:pPr lvl="1"/>
            <a:r>
              <a:rPr lang="en-US" dirty="0"/>
              <a:t>Major projects list amendments process</a:t>
            </a:r>
          </a:p>
          <a:p>
            <a:pPr lvl="1"/>
            <a:r>
              <a:rPr lang="en-US" dirty="0"/>
              <a:t>2020 </a:t>
            </a:r>
            <a:r>
              <a:rPr lang="en-US" dirty="0" smtClean="0"/>
              <a:t>Focus</a:t>
            </a:r>
            <a:endParaRPr lang="en-US" dirty="0"/>
          </a:p>
          <a:p>
            <a:pPr lvl="0"/>
            <a:r>
              <a:rPr lang="en-US" dirty="0"/>
              <a:t>RTD Directors Comments and discussion with NATA:</a:t>
            </a:r>
          </a:p>
          <a:p>
            <a:pPr lvl="1"/>
            <a:r>
              <a:rPr lang="en-US" dirty="0"/>
              <a:t>N-Line Completion Challenges</a:t>
            </a:r>
          </a:p>
          <a:p>
            <a:pPr lvl="1"/>
            <a:r>
              <a:rPr lang="en-US" dirty="0"/>
              <a:t>HB-151</a:t>
            </a:r>
          </a:p>
          <a:p>
            <a:pPr lvl="1"/>
            <a:r>
              <a:rPr lang="en-US" dirty="0"/>
              <a:t>Reimagine RTD- NATA request to pause </a:t>
            </a:r>
          </a:p>
          <a:p>
            <a:pPr lvl="0"/>
            <a:r>
              <a:rPr lang="en-US" dirty="0"/>
              <a:t>Comments by RTD Interim General Manager Paul </a:t>
            </a:r>
            <a:r>
              <a:rPr lang="en-US" dirty="0" smtClean="0"/>
              <a:t>Ballard</a:t>
            </a:r>
            <a:endParaRPr lang="en-US" dirty="0"/>
          </a:p>
          <a:p>
            <a:pPr lvl="0"/>
            <a:r>
              <a:rPr lang="en-US" dirty="0"/>
              <a:t>Other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CDOT 10-Year Pipeline Project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557" y="1424467"/>
            <a:ext cx="4385153" cy="48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Region 1 Highway Yrs. 6-10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9534"/>
          <a:stretch/>
        </p:blipFill>
        <p:spPr>
          <a:xfrm>
            <a:off x="1733909" y="1909119"/>
            <a:ext cx="8314421" cy="46297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33909" y="5658928"/>
            <a:ext cx="8314421" cy="319178"/>
          </a:xfrm>
          <a:prstGeom prst="rect">
            <a:avLst/>
          </a:prstGeom>
          <a:solidFill>
            <a:srgbClr val="FFFF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33908" y="6386239"/>
            <a:ext cx="8314421" cy="152645"/>
          </a:xfrm>
          <a:prstGeom prst="rect">
            <a:avLst/>
          </a:prstGeom>
          <a:solidFill>
            <a:srgbClr val="FFFF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1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CDOT 10-Year Pipeline Project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557" y="1424467"/>
            <a:ext cx="4385153" cy="48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Region 1 Highway Yrs. 6-10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638" y="2341467"/>
            <a:ext cx="8820150" cy="415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638" y="1893792"/>
            <a:ext cx="8801100" cy="4476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61638" y="2378443"/>
            <a:ext cx="8801100" cy="327811"/>
          </a:xfrm>
          <a:prstGeom prst="rect">
            <a:avLst/>
          </a:prstGeom>
          <a:solidFill>
            <a:srgbClr val="FFFF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4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CDOT 10-Year Pipeline Project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5436" y="1430420"/>
            <a:ext cx="4411032" cy="45014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Region 1 Un-prioritized Yrs. 6-10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623" y="1820174"/>
            <a:ext cx="4066558" cy="4937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685" y="2589291"/>
            <a:ext cx="4239802" cy="34094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00525" y="5788325"/>
            <a:ext cx="1196644" cy="210391"/>
          </a:xfrm>
          <a:prstGeom prst="rect">
            <a:avLst/>
          </a:prstGeom>
          <a:solidFill>
            <a:schemeClr val="accent2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50119" y="6356350"/>
            <a:ext cx="4054416" cy="365125"/>
          </a:xfrm>
          <a:prstGeom prst="rect">
            <a:avLst/>
          </a:prstGeom>
          <a:solidFill>
            <a:srgbClr val="FFFF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85685" y="3544892"/>
            <a:ext cx="4239802" cy="365125"/>
          </a:xfrm>
          <a:prstGeom prst="rect">
            <a:avLst/>
          </a:prstGeom>
          <a:solidFill>
            <a:srgbClr val="FFFF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20189" y="2589290"/>
            <a:ext cx="4176980" cy="740506"/>
          </a:xfrm>
          <a:prstGeom prst="rect">
            <a:avLst/>
          </a:prstGeom>
          <a:solidFill>
            <a:srgbClr val="FFFF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84623" y="2891909"/>
            <a:ext cx="4019912" cy="187722"/>
          </a:xfrm>
          <a:prstGeom prst="rect">
            <a:avLst/>
          </a:prstGeom>
          <a:solidFill>
            <a:srgbClr val="FFFF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1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CDOT 10-Year Pipeline Project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093" y="1451567"/>
            <a:ext cx="4081790" cy="588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Region 4 Highway Yrs. 6-10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847120"/>
              </p:ext>
            </p:extLst>
          </p:nvPr>
        </p:nvGraphicFramePr>
        <p:xfrm>
          <a:off x="172527" y="1951861"/>
          <a:ext cx="11835444" cy="146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8861">
                  <a:extLst>
                    <a:ext uri="{9D8B030D-6E8A-4147-A177-3AD203B41FA5}">
                      <a16:colId xmlns:a16="http://schemas.microsoft.com/office/drawing/2014/main" val="65244100"/>
                    </a:ext>
                  </a:extLst>
                </a:gridCol>
                <a:gridCol w="2958861">
                  <a:extLst>
                    <a:ext uri="{9D8B030D-6E8A-4147-A177-3AD203B41FA5}">
                      <a16:colId xmlns:a16="http://schemas.microsoft.com/office/drawing/2014/main" val="1502421051"/>
                    </a:ext>
                  </a:extLst>
                </a:gridCol>
                <a:gridCol w="2958861">
                  <a:extLst>
                    <a:ext uri="{9D8B030D-6E8A-4147-A177-3AD203B41FA5}">
                      <a16:colId xmlns:a16="http://schemas.microsoft.com/office/drawing/2014/main" val="3432688004"/>
                    </a:ext>
                  </a:extLst>
                </a:gridCol>
                <a:gridCol w="2958861">
                  <a:extLst>
                    <a:ext uri="{9D8B030D-6E8A-4147-A177-3AD203B41FA5}">
                      <a16:colId xmlns:a16="http://schemas.microsoft.com/office/drawing/2014/main" val="40249526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TPR / MPO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Years 5-10 Pipeline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700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SH7</a:t>
                      </a:r>
                      <a:r>
                        <a:rPr lang="en-US" baseline="0" dirty="0" smtClean="0"/>
                        <a:t> Boulder to Brighton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Construct</a:t>
                      </a:r>
                      <a:r>
                        <a:rPr lang="en-US" sz="1200" baseline="0" dirty="0" smtClean="0"/>
                        <a:t> Operational, intersection and safety improvements to connect communities for work, school and play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DRCOG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$9,000,000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468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SH119 BRT / Managed Lanes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Construct Operational,</a:t>
                      </a:r>
                      <a:r>
                        <a:rPr lang="en-US" sz="1200" baseline="0" dirty="0" smtClean="0"/>
                        <a:t> intersections, transit and safety improvements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DRCOG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$20,000,000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14628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1284"/>
              </p:ext>
            </p:extLst>
          </p:nvPr>
        </p:nvGraphicFramePr>
        <p:xfrm>
          <a:off x="172526" y="4510921"/>
          <a:ext cx="11835444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8861">
                  <a:extLst>
                    <a:ext uri="{9D8B030D-6E8A-4147-A177-3AD203B41FA5}">
                      <a16:colId xmlns:a16="http://schemas.microsoft.com/office/drawing/2014/main" val="1851367571"/>
                    </a:ext>
                  </a:extLst>
                </a:gridCol>
                <a:gridCol w="2958861">
                  <a:extLst>
                    <a:ext uri="{9D8B030D-6E8A-4147-A177-3AD203B41FA5}">
                      <a16:colId xmlns:a16="http://schemas.microsoft.com/office/drawing/2014/main" val="2780303781"/>
                    </a:ext>
                  </a:extLst>
                </a:gridCol>
                <a:gridCol w="2958861">
                  <a:extLst>
                    <a:ext uri="{9D8B030D-6E8A-4147-A177-3AD203B41FA5}">
                      <a16:colId xmlns:a16="http://schemas.microsoft.com/office/drawing/2014/main" val="2723262338"/>
                    </a:ext>
                  </a:extLst>
                </a:gridCol>
                <a:gridCol w="2958861">
                  <a:extLst>
                    <a:ext uri="{9D8B030D-6E8A-4147-A177-3AD203B41FA5}">
                      <a16:colId xmlns:a16="http://schemas.microsoft.com/office/drawing/2014/main" val="25657502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TPR / MPO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Years 5-10 Pipeline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984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SH7</a:t>
                      </a:r>
                      <a:r>
                        <a:rPr lang="en-US" baseline="0" dirty="0" smtClean="0"/>
                        <a:t> Boulder to Brighton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Construct</a:t>
                      </a:r>
                      <a:r>
                        <a:rPr lang="en-US" sz="1200" baseline="0" dirty="0" smtClean="0"/>
                        <a:t> transit related operational, and safety improvements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DRCOG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$6,300,000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939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SH119 BRT / Managed Lanes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Construct</a:t>
                      </a:r>
                      <a:r>
                        <a:rPr lang="en-US" sz="1200" baseline="0" dirty="0" smtClean="0"/>
                        <a:t> transit related operational, and safety improvements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DRCOG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$4,880,000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82422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3587093" y="3920275"/>
            <a:ext cx="3926515" cy="588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15" indent="-3429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Calibri" panose="020F0502020204030204" pitchFamily="34" charset="0"/>
              <a:buChar char="⁻"/>
              <a:defRPr sz="20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u="sng" dirty="0" smtClean="0"/>
              <a:t>Region 4 Transit Yrs. 6-10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76258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770" y="0"/>
            <a:ext cx="12452322" cy="672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602"/>
            <a:ext cx="12192000" cy="690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44" y="2230243"/>
            <a:ext cx="11074398" cy="2387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NATA Orientation Retreat In Review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44" y="4371295"/>
            <a:ext cx="11074398" cy="1655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February 27, </a:t>
            </a:r>
            <a:r>
              <a:rPr lang="en-US" sz="3200" dirty="0">
                <a:solidFill>
                  <a:srgbClr val="002060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50943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65" y="3"/>
            <a:ext cx="5304590" cy="67427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806" y="0"/>
            <a:ext cx="5152537" cy="672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4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592" y="0"/>
            <a:ext cx="5148702" cy="6750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02" y="0"/>
            <a:ext cx="5287153" cy="685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investment stats </a:t>
            </a:r>
          </a:p>
          <a:p>
            <a:endParaRPr lang="en-US" dirty="0" smtClean="0"/>
          </a:p>
          <a:p>
            <a:r>
              <a:rPr lang="en-US" dirty="0" smtClean="0"/>
              <a:t>Customized jurisdictional snapshot</a:t>
            </a:r>
          </a:p>
          <a:p>
            <a:endParaRPr lang="en-US" dirty="0" smtClean="0"/>
          </a:p>
          <a:p>
            <a:r>
              <a:rPr lang="en-US" dirty="0" smtClean="0"/>
              <a:t>Reevaluate Master Project List Updates in March</a:t>
            </a:r>
          </a:p>
          <a:p>
            <a:pPr lvl="1"/>
            <a:endParaRPr lang="en-US" dirty="0" smtClean="0"/>
          </a:p>
          <a:p>
            <a:pPr marL="457205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8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Program Goal: </a:t>
            </a:r>
            <a:r>
              <a:rPr lang="en-US" dirty="0" smtClean="0"/>
              <a:t>Flexible funding for regional priority projects</a:t>
            </a:r>
          </a:p>
          <a:p>
            <a:r>
              <a:rPr lang="en-US" b="1" dirty="0" smtClean="0"/>
              <a:t>Program Funding: </a:t>
            </a:r>
            <a:r>
              <a:rPr lang="en-US" dirty="0" smtClean="0"/>
              <a:t>~$50M annually</a:t>
            </a:r>
          </a:p>
          <a:p>
            <a:r>
              <a:rPr lang="en-US" b="1" dirty="0" smtClean="0"/>
              <a:t>Program Overview: </a:t>
            </a:r>
          </a:p>
          <a:p>
            <a:pPr lvl="1"/>
            <a:r>
              <a:rPr lang="en-US" sz="2800" dirty="0" smtClean="0"/>
              <a:t>State Discretion </a:t>
            </a:r>
          </a:p>
          <a:p>
            <a:pPr lvl="2"/>
            <a:r>
              <a:rPr lang="en-US" sz="2400" dirty="0" smtClean="0"/>
              <a:t>Funded through annual Transportation Commission allocation</a:t>
            </a:r>
          </a:p>
          <a:p>
            <a:pPr lvl="2"/>
            <a:r>
              <a:rPr lang="en-US" sz="2400" dirty="0" smtClean="0"/>
              <a:t>Distribution formula agreed upon by MPOs, TPRs, CDOT, FHWA and FTA</a:t>
            </a:r>
          </a:p>
          <a:p>
            <a:pPr lvl="1"/>
            <a:r>
              <a:rPr lang="en-US" sz="2800" dirty="0" smtClean="0"/>
              <a:t>Prior Methodology</a:t>
            </a:r>
          </a:p>
          <a:p>
            <a:pPr lvl="2"/>
            <a:r>
              <a:rPr lang="en-US" sz="2400" dirty="0" smtClean="0"/>
              <a:t>Distribution based on </a:t>
            </a:r>
            <a:r>
              <a:rPr lang="en-US" sz="2400" b="1" dirty="0" smtClean="0"/>
              <a:t>50% Population / 35% Lane Miles / 15% Truck VMT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531668" y="77635"/>
            <a:ext cx="5605037" cy="1325563"/>
          </a:xfrm>
        </p:spPr>
        <p:txBody>
          <a:bodyPr/>
          <a:lstStyle/>
          <a:p>
            <a:r>
              <a:rPr lang="en-US" dirty="0" smtClean="0"/>
              <a:t>CDOT RPP Formula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94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+mn-lt"/>
              </a:rPr>
              <a:t>Transportation 101</a:t>
            </a:r>
            <a:endParaRPr lang="en-US" sz="3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912" y="2340"/>
            <a:ext cx="9137918" cy="685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1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+mn-lt"/>
              </a:rPr>
              <a:t>Transportation 101</a:t>
            </a:r>
            <a:endParaRPr lang="en-US" sz="3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387" y="1"/>
            <a:ext cx="91173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+mn-lt"/>
              </a:rPr>
              <a:t>Transportation 101</a:t>
            </a:r>
            <a:endParaRPr lang="en-US" sz="3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839" y="1908634"/>
            <a:ext cx="5732939" cy="4303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14" y="1908634"/>
            <a:ext cx="5613682" cy="423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76" y="1921661"/>
            <a:ext cx="5235279" cy="36251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423" y="1861276"/>
            <a:ext cx="4912581" cy="368550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26555" y="32543"/>
            <a:ext cx="5389788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+mn-lt"/>
              </a:rPr>
              <a:t>Transportation 101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098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854" y="2270842"/>
            <a:ext cx="4002291" cy="30526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06" y="2270842"/>
            <a:ext cx="4151167" cy="29308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575" y="2635610"/>
            <a:ext cx="3240477" cy="220134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626555" y="32543"/>
            <a:ext cx="5389788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+mn-lt"/>
              </a:rPr>
              <a:t>Transportation 101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636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2020 Focus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21240" y="2392128"/>
            <a:ext cx="6504317" cy="3665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4" lvl="0" indent="-228604" defTabSz="914411">
              <a:lnSpc>
                <a:spcPct val="15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Review and Update of </a:t>
            </a:r>
            <a:r>
              <a:rPr lang="en-US" sz="2400" dirty="0" smtClean="0">
                <a:solidFill>
                  <a:srgbClr val="002060"/>
                </a:solidFill>
              </a:rPr>
              <a:t>Master Project </a:t>
            </a:r>
            <a:r>
              <a:rPr lang="en-US" sz="2400" dirty="0" smtClean="0">
                <a:solidFill>
                  <a:srgbClr val="002060"/>
                </a:solidFill>
              </a:rPr>
              <a:t>List</a:t>
            </a:r>
          </a:p>
          <a:p>
            <a:pPr marL="228604" lvl="0" indent="-228604" defTabSz="914411">
              <a:lnSpc>
                <a:spcPct val="15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Improving NATA’s Communication </a:t>
            </a:r>
            <a:endParaRPr lang="en-US" sz="2400" dirty="0" smtClean="0">
              <a:solidFill>
                <a:srgbClr val="002060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Update </a:t>
            </a:r>
            <a:r>
              <a:rPr lang="en-US" sz="2400" i="1" dirty="0" smtClean="0">
                <a:solidFill>
                  <a:srgbClr val="002060"/>
                </a:solidFill>
              </a:rPr>
              <a:t>Transportation </a:t>
            </a:r>
            <a:r>
              <a:rPr lang="en-US" sz="2400" i="1" dirty="0" smtClean="0">
                <a:solidFill>
                  <a:srgbClr val="002060"/>
                </a:solidFill>
              </a:rPr>
              <a:t>Connections </a:t>
            </a:r>
            <a:r>
              <a:rPr lang="en-US" sz="2400" dirty="0" smtClean="0">
                <a:solidFill>
                  <a:srgbClr val="002060"/>
                </a:solidFill>
              </a:rPr>
              <a:t>Handout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Transportation </a:t>
            </a:r>
            <a:r>
              <a:rPr lang="en-US" sz="2400" dirty="0">
                <a:solidFill>
                  <a:srgbClr val="002060"/>
                </a:solidFill>
              </a:rPr>
              <a:t>101 Video(s</a:t>
            </a:r>
            <a:r>
              <a:rPr lang="en-US" sz="2400" dirty="0" smtClean="0">
                <a:solidFill>
                  <a:srgbClr val="002060"/>
                </a:solidFill>
              </a:rPr>
              <a:t>)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Looking to the future</a:t>
            </a:r>
            <a:endParaRPr lang="en-US" sz="1800" dirty="0" smtClean="0">
              <a:solidFill>
                <a:srgbClr val="002060"/>
              </a:solidFill>
            </a:endParaRPr>
          </a:p>
          <a:p>
            <a:pPr lvl="0" defTabSz="914411">
              <a:lnSpc>
                <a:spcPct val="150000"/>
              </a:lnSpc>
              <a:spcBef>
                <a:spcPts val="1001"/>
              </a:spcBef>
            </a:pPr>
            <a:endParaRPr lang="en-US" sz="7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9770" y="1657222"/>
            <a:ext cx="558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002060"/>
                </a:solidFill>
              </a:rPr>
              <a:t>Suggested Series of Subcommittees</a:t>
            </a:r>
            <a:endParaRPr lang="en-US" sz="28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7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352" y="1531209"/>
            <a:ext cx="11472862" cy="5516569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 smtClean="0"/>
              <a:t>Welcome </a:t>
            </a:r>
            <a:r>
              <a:rPr lang="en-US" dirty="0"/>
              <a:t>and introductions- Chair Council Member Julie </a:t>
            </a:r>
            <a:r>
              <a:rPr lang="en-US" dirty="0" smtClean="0"/>
              <a:t>Mullica</a:t>
            </a:r>
            <a:endParaRPr lang="en-US" dirty="0"/>
          </a:p>
          <a:p>
            <a:pPr lvl="0"/>
            <a:r>
              <a:rPr lang="en-US" dirty="0"/>
              <a:t>Approval of January 23 NATA Meeting </a:t>
            </a:r>
            <a:r>
              <a:rPr lang="en-US" dirty="0" smtClean="0"/>
              <a:t>Minutes</a:t>
            </a:r>
            <a:endParaRPr lang="en-US" dirty="0"/>
          </a:p>
          <a:p>
            <a:pPr lvl="0"/>
            <a:r>
              <a:rPr lang="en-US" dirty="0"/>
              <a:t>Smart Commute update: Carson Priest, Tammy Herreid</a:t>
            </a:r>
          </a:p>
          <a:p>
            <a:pPr lvl="1"/>
            <a:r>
              <a:rPr lang="en-US" dirty="0"/>
              <a:t>Transportation Safety Grant pursuit –focus on education for older adult drivers </a:t>
            </a:r>
          </a:p>
          <a:p>
            <a:pPr lvl="1"/>
            <a:r>
              <a:rPr lang="en-US" dirty="0"/>
              <a:t>Update on DRCOG Data Reporting Subcommittee</a:t>
            </a:r>
          </a:p>
          <a:p>
            <a:pPr lvl="1"/>
            <a:r>
              <a:rPr lang="en-US" dirty="0"/>
              <a:t>Summer outreach/health and wellness </a:t>
            </a:r>
            <a:r>
              <a:rPr lang="en-US" dirty="0" smtClean="0"/>
              <a:t>fairs</a:t>
            </a:r>
            <a:endParaRPr lang="en-US" dirty="0"/>
          </a:p>
          <a:p>
            <a:pPr lvl="0"/>
            <a:r>
              <a:rPr lang="en-US" dirty="0"/>
              <a:t>CDOT Transportation Commission update-  TC Vice Chair Karen Stuart</a:t>
            </a:r>
          </a:p>
          <a:p>
            <a:pPr lvl="1"/>
            <a:r>
              <a:rPr lang="en-US" dirty="0"/>
              <a:t>Funding formulas</a:t>
            </a:r>
          </a:p>
          <a:p>
            <a:pPr lvl="1"/>
            <a:r>
              <a:rPr lang="en-US" dirty="0"/>
              <a:t>10 year project pipeline list</a:t>
            </a:r>
          </a:p>
          <a:p>
            <a:pPr lvl="1"/>
            <a:r>
              <a:rPr lang="en-US" dirty="0"/>
              <a:t>Update on Homeless Camp (I-25 / I-76 clean-up</a:t>
            </a:r>
            <a:r>
              <a:rPr lang="en-US" dirty="0" smtClean="0"/>
              <a:t>)</a:t>
            </a:r>
            <a:endParaRPr lang="en-US" dirty="0"/>
          </a:p>
          <a:p>
            <a:pPr lvl="0"/>
            <a:r>
              <a:rPr lang="en-US" dirty="0"/>
              <a:t>NATA Orientation update- staff</a:t>
            </a:r>
          </a:p>
          <a:p>
            <a:pPr lvl="1"/>
            <a:r>
              <a:rPr lang="en-US" dirty="0"/>
              <a:t>Status of action items</a:t>
            </a:r>
          </a:p>
          <a:p>
            <a:pPr lvl="1"/>
            <a:r>
              <a:rPr lang="en-US" dirty="0"/>
              <a:t>Major projects list amendments process</a:t>
            </a:r>
          </a:p>
          <a:p>
            <a:pPr lvl="1"/>
            <a:r>
              <a:rPr lang="en-US" dirty="0"/>
              <a:t>2020 </a:t>
            </a:r>
            <a:r>
              <a:rPr lang="en-US" dirty="0" smtClean="0"/>
              <a:t>Focus</a:t>
            </a:r>
            <a:endParaRPr lang="en-US" dirty="0"/>
          </a:p>
          <a:p>
            <a:pPr lvl="0"/>
            <a:r>
              <a:rPr lang="en-US" dirty="0"/>
              <a:t>RTD Directors Comments and discussion with NATA:</a:t>
            </a:r>
          </a:p>
          <a:p>
            <a:pPr lvl="1"/>
            <a:r>
              <a:rPr lang="en-US" dirty="0"/>
              <a:t>N-Line Completion Challenges</a:t>
            </a:r>
          </a:p>
          <a:p>
            <a:pPr lvl="1"/>
            <a:r>
              <a:rPr lang="en-US" dirty="0"/>
              <a:t>HB-151</a:t>
            </a:r>
          </a:p>
          <a:p>
            <a:pPr lvl="1"/>
            <a:r>
              <a:rPr lang="en-US" dirty="0"/>
              <a:t>Reimagine RTD- NATA request to pause </a:t>
            </a:r>
          </a:p>
          <a:p>
            <a:pPr lvl="0"/>
            <a:r>
              <a:rPr lang="en-US" dirty="0"/>
              <a:t>Comments by RTD Interim General Manager Paul </a:t>
            </a:r>
            <a:r>
              <a:rPr lang="en-US" dirty="0" smtClean="0"/>
              <a:t>Ballard</a:t>
            </a:r>
            <a:endParaRPr lang="en-US" dirty="0"/>
          </a:p>
          <a:p>
            <a:pPr lvl="0"/>
            <a:r>
              <a:rPr lang="en-US" dirty="0"/>
              <a:t>Other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13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531668" y="77635"/>
            <a:ext cx="5605037" cy="1325563"/>
          </a:xfrm>
        </p:spPr>
        <p:txBody>
          <a:bodyPr/>
          <a:lstStyle/>
          <a:p>
            <a:r>
              <a:rPr lang="en-US" dirty="0" smtClean="0"/>
              <a:t>CDOT RPP Formula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025" y="1443669"/>
            <a:ext cx="903922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9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 project lists covering all the out years of the Strategic Pipeline of Projects (years 5-10)</a:t>
            </a:r>
          </a:p>
          <a:p>
            <a:r>
              <a:rPr lang="en-US" dirty="0" smtClean="0"/>
              <a:t>Use a fiscally constrained target of an additional $500M per year (above the base program) for the six out years of the pipeline (years 5-10)</a:t>
            </a:r>
          </a:p>
          <a:p>
            <a:r>
              <a:rPr lang="en-US" dirty="0"/>
              <a:t>10 percent to </a:t>
            </a:r>
            <a:r>
              <a:rPr lang="en-US" dirty="0" smtClean="0"/>
              <a:t>Transit</a:t>
            </a:r>
          </a:p>
          <a:p>
            <a:pPr lvl="1"/>
            <a:r>
              <a:rPr lang="en-US" dirty="0" smtClean="0"/>
              <a:t>10 </a:t>
            </a:r>
            <a:r>
              <a:rPr lang="en-US" dirty="0"/>
              <a:t>percent of the 10 percent to Transit dedicated to Statewide </a:t>
            </a:r>
            <a:r>
              <a:rPr lang="en-US" dirty="0" err="1" smtClean="0"/>
              <a:t>Bustang</a:t>
            </a:r>
            <a:r>
              <a:rPr lang="en-US" dirty="0"/>
              <a:t> </a:t>
            </a:r>
            <a:r>
              <a:rPr lang="en-US" dirty="0" smtClean="0"/>
              <a:t>expansion</a:t>
            </a:r>
            <a:endParaRPr lang="en-US" dirty="0"/>
          </a:p>
          <a:p>
            <a:r>
              <a:rPr lang="en-US" dirty="0" smtClean="0"/>
              <a:t>Same </a:t>
            </a:r>
            <a:r>
              <a:rPr lang="en-US" dirty="0"/>
              <a:t>parameters as SB267 projects (first four years of pipeline)</a:t>
            </a:r>
          </a:p>
          <a:p>
            <a:r>
              <a:rPr lang="en-US" dirty="0" smtClean="0"/>
              <a:t>Lists </a:t>
            </a:r>
            <a:r>
              <a:rPr lang="en-US" dirty="0"/>
              <a:t>developed with planning partners using these inputs (public input, </a:t>
            </a:r>
            <a:r>
              <a:rPr lang="en-US" dirty="0" smtClean="0"/>
              <a:t>TC guiding </a:t>
            </a:r>
            <a:r>
              <a:rPr lang="en-US" dirty="0"/>
              <a:t>principles, funding parameters)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26555" y="32543"/>
            <a:ext cx="5389788" cy="1325563"/>
          </a:xfrm>
        </p:spPr>
        <p:txBody>
          <a:bodyPr/>
          <a:lstStyle/>
          <a:p>
            <a:r>
              <a:rPr lang="en-US" dirty="0" smtClean="0"/>
              <a:t>CDOT 10-Year Pipeline: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82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26555" y="32543"/>
            <a:ext cx="5389788" cy="1325563"/>
          </a:xfrm>
        </p:spPr>
        <p:txBody>
          <a:bodyPr/>
          <a:lstStyle/>
          <a:p>
            <a:r>
              <a:rPr lang="en-US" dirty="0" smtClean="0"/>
              <a:t>TC Guiding Principles  &amp; Criteria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82" y="1381125"/>
            <a:ext cx="1100137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1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10 Year Strategic Pipeline of Projects is one </a:t>
            </a:r>
            <a:r>
              <a:rPr lang="en-US" dirty="0" smtClean="0"/>
              <a:t>component of </a:t>
            </a:r>
            <a:r>
              <a:rPr lang="en-US" dirty="0"/>
              <a:t>overall planning document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Includes </a:t>
            </a:r>
            <a:r>
              <a:rPr lang="en-US" sz="2800" dirty="0"/>
              <a:t>elements required by state/federal statutes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Includes </a:t>
            </a:r>
            <a:r>
              <a:rPr lang="en-US" sz="2800" dirty="0"/>
              <a:t>10 rural Transportation Planning Region plans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/>
              <a:t>Includes </a:t>
            </a:r>
            <a:r>
              <a:rPr lang="en-US" sz="2400" dirty="0"/>
              <a:t>all the projects that were identified in planning </a:t>
            </a:r>
            <a:r>
              <a:rPr lang="en-US" sz="2400" dirty="0" smtClean="0"/>
              <a:t>process, but </a:t>
            </a:r>
            <a:r>
              <a:rPr lang="en-US" sz="2400" dirty="0"/>
              <a:t>not included in the 10-Year Strategic Pipeline of Projects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26555" y="32543"/>
            <a:ext cx="5389788" cy="1325563"/>
          </a:xfrm>
        </p:spPr>
        <p:txBody>
          <a:bodyPr/>
          <a:lstStyle/>
          <a:p>
            <a:r>
              <a:rPr lang="en-US" dirty="0" smtClean="0"/>
              <a:t>Integration with Statewide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58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26555" y="32543"/>
            <a:ext cx="5389788" cy="1325563"/>
          </a:xfrm>
        </p:spPr>
        <p:txBody>
          <a:bodyPr/>
          <a:lstStyle/>
          <a:p>
            <a:r>
              <a:rPr lang="en-US" dirty="0" smtClean="0"/>
              <a:t>Integration with Statewide Plan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69" b="1"/>
          <a:stretch/>
        </p:blipFill>
        <p:spPr>
          <a:xfrm>
            <a:off x="240621" y="1438006"/>
            <a:ext cx="11774743" cy="536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1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26555" y="32543"/>
            <a:ext cx="538978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Region 1 Highway Yrs. </a:t>
            </a:r>
            <a:r>
              <a:rPr lang="en-US" sz="4000" dirty="0" smtClean="0"/>
              <a:t>1-5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0000">
            <a:off x="2286000" y="1448170"/>
            <a:ext cx="7523925" cy="5409830"/>
          </a:xfrm>
          <a:prstGeom prst="rect">
            <a:avLst/>
          </a:prstGeom>
        </p:spPr>
      </p:pic>
      <p:sp>
        <p:nvSpPr>
          <p:cNvPr id="5" name="Right Triangle 4"/>
          <p:cNvSpPr/>
          <p:nvPr/>
        </p:nvSpPr>
        <p:spPr>
          <a:xfrm rot="5340000">
            <a:off x="-313401" y="4094829"/>
            <a:ext cx="5426954" cy="226744"/>
          </a:xfrm>
          <a:prstGeom prst="rtTriangl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6140000">
            <a:off x="6982372" y="3959775"/>
            <a:ext cx="5426954" cy="226744"/>
          </a:xfrm>
          <a:prstGeom prst="rtTriangl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CDOT 10-Year Pipeline Project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3292" y="1456291"/>
            <a:ext cx="4195372" cy="588169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Region 4 Highway Yrs. 1-5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02E-DD2F-4CA1-8DF6-4E5A0508632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74" t="3975" r="1377" b="2355"/>
          <a:stretch/>
        </p:blipFill>
        <p:spPr>
          <a:xfrm>
            <a:off x="1682151" y="2018670"/>
            <a:ext cx="8557403" cy="460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8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22A29081CC3E4FAFA7938E8C714D4B" ma:contentTypeVersion="12" ma:contentTypeDescription="Create a new document." ma:contentTypeScope="" ma:versionID="85ae0de197f44c05a53d74c9c62a65dc">
  <xsd:schema xmlns:xsd="http://www.w3.org/2001/XMLSchema" xmlns:xs="http://www.w3.org/2001/XMLSchema" xmlns:p="http://schemas.microsoft.com/office/2006/metadata/properties" xmlns:ns2="11c571f6-2619-4fb4-8940-65f00493b8e4" xmlns:ns3="343041ab-c970-42b8-a1fc-e7e1e4d126b3" targetNamespace="http://schemas.microsoft.com/office/2006/metadata/properties" ma:root="true" ma:fieldsID="bef906dc5ae612857b7d4e91fb0bb4dc" ns2:_="" ns3:_="">
    <xsd:import namespace="11c571f6-2619-4fb4-8940-65f00493b8e4"/>
    <xsd:import namespace="343041ab-c970-42b8-a1fc-e7e1e4d126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571f6-2619-4fb4-8940-65f00493b8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041ab-c970-42b8-a1fc-e7e1e4d126b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F59550-46FD-4217-9692-76AAEBE317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c571f6-2619-4fb4-8940-65f00493b8e4"/>
    <ds:schemaRef ds:uri="343041ab-c970-42b8-a1fc-e7e1e4d126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C50AF8-CCC3-4E68-92D2-2B861C10E5A6}">
  <ds:schemaRefs>
    <ds:schemaRef ds:uri="http://schemas.microsoft.com/office/2006/metadata/properties"/>
    <ds:schemaRef ds:uri="343041ab-c970-42b8-a1fc-e7e1e4d126b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11c571f6-2619-4fb4-8940-65f00493b8e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F9A14C2-AE1B-4673-8E96-1D2500EF93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11027</TotalTime>
  <Words>701</Words>
  <Application>Microsoft Office PowerPoint</Application>
  <PresentationFormat>Widescreen</PresentationFormat>
  <Paragraphs>153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Office Theme</vt:lpstr>
      <vt:lpstr>Agenda</vt:lpstr>
      <vt:lpstr>CDOT RPP Formula</vt:lpstr>
      <vt:lpstr>CDOT RPP Formula</vt:lpstr>
      <vt:lpstr>CDOT 10-Year Pipeline: Background</vt:lpstr>
      <vt:lpstr>TC Guiding Principles  &amp; Criteria</vt:lpstr>
      <vt:lpstr>Integration with Statewide Plan</vt:lpstr>
      <vt:lpstr>Integration with Statewide Plan</vt:lpstr>
      <vt:lpstr>Region 1 Highway Yrs. 1-5</vt:lpstr>
      <vt:lpstr>CDOT 10-Year Pipeline Project List</vt:lpstr>
      <vt:lpstr>CDOT 10-Year Pipeline Project List</vt:lpstr>
      <vt:lpstr>CDOT 10-Year Pipeline Project List</vt:lpstr>
      <vt:lpstr>CDOT 10-Year Pipeline Project List</vt:lpstr>
      <vt:lpstr>CDOT 10-Year Pipeline Project List</vt:lpstr>
      <vt:lpstr>PowerPoint Presentation</vt:lpstr>
      <vt:lpstr>,</vt:lpstr>
      <vt:lpstr> NATA Orientation Retreat In Review </vt:lpstr>
      <vt:lpstr>PowerPoint Presentation</vt:lpstr>
      <vt:lpstr>PowerPoint Presentation</vt:lpstr>
      <vt:lpstr>Next Steps</vt:lpstr>
      <vt:lpstr>Transportation 101</vt:lpstr>
      <vt:lpstr>Transportation 101</vt:lpstr>
      <vt:lpstr>Transportation 101</vt:lpstr>
      <vt:lpstr>Transportation 101</vt:lpstr>
      <vt:lpstr>Transportation 101</vt:lpstr>
      <vt:lpstr>2020 Focus</vt:lpstr>
      <vt:lpstr>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Antol</dc:creator>
  <cp:lastModifiedBy>carson priest</cp:lastModifiedBy>
  <cp:revision>311</cp:revision>
  <cp:lastPrinted>2020-01-24T18:21:07Z</cp:lastPrinted>
  <dcterms:created xsi:type="dcterms:W3CDTF">2017-06-12T04:41:58Z</dcterms:created>
  <dcterms:modified xsi:type="dcterms:W3CDTF">2020-02-26T22:33:39Z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0x0101005A22A29081CC3E4FAFA7938E8C714D4B</vt:lpwstr>
  </property>
</Properties>
</file>