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43.jpg" ContentType="image/jpg"/>
  <Override PartName="/ppt/media/image45.jpg" ContentType="image/jpg"/>
  <Override PartName="/ppt/media/image53.jpg" ContentType="image/jpg"/>
  <Override PartName="/ppt/media/image54.jpg" ContentType="image/jpg"/>
  <Override PartName="/ppt/media/image55.jpg" ContentType="image/jpg"/>
  <Override PartName="/ppt/media/image56.jpg" ContentType="image/jpg"/>
  <Override PartName="/ppt/media/image62.jpg" ContentType="image/jpg"/>
  <Override PartName="/ppt/media/image63.jpg" ContentType="image/jpg"/>
  <Override PartName="/ppt/media/image64.jpg" ContentType="image/jpg"/>
  <Override PartName="/ppt/media/image66.jpg" ContentType="image/jpg"/>
  <Override PartName="/ppt/media/image67.jpg" ContentType="image/jpg"/>
  <Override PartName="/ppt/media/image68.jpg" ContentType="image/jpg"/>
  <Override PartName="/ppt/media/image71.jpg" ContentType="image/jpg"/>
  <Override PartName="/ppt/media/image75.jpg" ContentType="image/jpg"/>
  <Override PartName="/ppt/media/image76.jpg" ContentType="image/jpg"/>
  <Override PartName="/ppt/media/image77.jpg" ContentType="image/jpg"/>
  <Override PartName="/ppt/media/image79.jpg" ContentType="image/jpg"/>
  <Override PartName="/ppt/media/image84.jpg" ContentType="image/jpg"/>
  <Override PartName="/ppt/media/image85.jpg" ContentType="image/jpg"/>
  <Override PartName="/ppt/media/image87.jpg" ContentType="image/jp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4"/>
    <p:sldMasterId id="2147483714" r:id="rId5"/>
    <p:sldMasterId id="2147483668" r:id="rId6"/>
    <p:sldMasterId id="2147483648" r:id="rId7"/>
  </p:sldMasterIdLst>
  <p:notesMasterIdLst>
    <p:notesMasterId r:id="rId46"/>
  </p:notesMasterIdLst>
  <p:handoutMasterIdLst>
    <p:handoutMasterId r:id="rId47"/>
  </p:handoutMasterIdLst>
  <p:sldIdLst>
    <p:sldId id="323" r:id="rId8"/>
    <p:sldId id="330" r:id="rId9"/>
    <p:sldId id="329" r:id="rId10"/>
    <p:sldId id="328" r:id="rId11"/>
    <p:sldId id="332" r:id="rId12"/>
    <p:sldId id="340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8" r:id="rId21"/>
    <p:sldId id="347" r:id="rId22"/>
    <p:sldId id="346" r:id="rId23"/>
    <p:sldId id="345" r:id="rId24"/>
    <p:sldId id="344" r:id="rId25"/>
    <p:sldId id="343" r:id="rId26"/>
    <p:sldId id="342" r:id="rId27"/>
    <p:sldId id="341" r:id="rId28"/>
    <p:sldId id="326" r:id="rId29"/>
    <p:sldId id="364" r:id="rId30"/>
    <p:sldId id="363" r:id="rId31"/>
    <p:sldId id="362" r:id="rId32"/>
    <p:sldId id="361" r:id="rId33"/>
    <p:sldId id="360" r:id="rId34"/>
    <p:sldId id="359" r:id="rId35"/>
    <p:sldId id="358" r:id="rId36"/>
    <p:sldId id="357" r:id="rId37"/>
    <p:sldId id="356" r:id="rId38"/>
    <p:sldId id="355" r:id="rId39"/>
    <p:sldId id="354" r:id="rId40"/>
    <p:sldId id="353" r:id="rId41"/>
    <p:sldId id="352" r:id="rId42"/>
    <p:sldId id="351" r:id="rId43"/>
    <p:sldId id="350" r:id="rId44"/>
    <p:sldId id="365" r:id="rId4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6699"/>
    <a:srgbClr val="FF6600"/>
    <a:srgbClr val="CCCC00"/>
    <a:srgbClr val="993366"/>
    <a:srgbClr val="009999"/>
    <a:srgbClr val="FF9900"/>
    <a:srgbClr val="66FFCC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6FDEED-5E6B-F624-AE81-EC82B16C9010}" v="430" dt="2020-05-26T19:16:26.793"/>
    <p1510:client id="{D57A40D6-5B7D-0D15-5C2D-D4E63FA0D9DE}" v="389" dt="2020-05-27T21:14:36.358"/>
    <p1510:client id="{FDAA1D4A-ED00-5121-479F-C2F68E234F27}" v="165" dt="2020-05-27T17:22:11.1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5388" autoAdjust="0"/>
  </p:normalViewPr>
  <p:slideViewPr>
    <p:cSldViewPr snapToGrid="0">
      <p:cViewPr varScale="1">
        <p:scale>
          <a:sx n="86" d="100"/>
          <a:sy n="86" d="100"/>
        </p:scale>
        <p:origin x="696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6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son Priest" userId="S::carson.priest@smartcommutemetronorth.org::a002cfaa-f71a-417d-b19e-a41a87eb6a67" providerId="AD" clId="Web-{816FDEED-5E6B-F624-AE81-EC82B16C9010}"/>
    <pc:docChg chg="addSld delSld modSld sldOrd addMainMaster">
      <pc:chgData name="Carson Priest" userId="S::carson.priest@smartcommutemetronorth.org::a002cfaa-f71a-417d-b19e-a41a87eb6a67" providerId="AD" clId="Web-{816FDEED-5E6B-F624-AE81-EC82B16C9010}" dt="2020-05-26T19:16:26.793" v="421" actId="1076"/>
      <pc:docMkLst>
        <pc:docMk/>
      </pc:docMkLst>
      <pc:sldChg chg="del">
        <pc:chgData name="Carson Priest" userId="S::carson.priest@smartcommutemetronorth.org::a002cfaa-f71a-417d-b19e-a41a87eb6a67" providerId="AD" clId="Web-{816FDEED-5E6B-F624-AE81-EC82B16C9010}" dt="2020-05-26T14:42:22.392" v="16"/>
        <pc:sldMkLst>
          <pc:docMk/>
          <pc:sldMk cId="2509432808" sldId="256"/>
        </pc:sldMkLst>
      </pc:sldChg>
      <pc:sldChg chg="del">
        <pc:chgData name="Carson Priest" userId="S::carson.priest@smartcommutemetronorth.org::a002cfaa-f71a-417d-b19e-a41a87eb6a67" providerId="AD" clId="Web-{816FDEED-5E6B-F624-AE81-EC82B16C9010}" dt="2020-05-26T14:42:22.345" v="14"/>
        <pc:sldMkLst>
          <pc:docMk/>
          <pc:sldMk cId="681542447" sldId="267"/>
        </pc:sldMkLst>
      </pc:sldChg>
      <pc:sldChg chg="del">
        <pc:chgData name="Carson Priest" userId="S::carson.priest@smartcommutemetronorth.org::a002cfaa-f71a-417d-b19e-a41a87eb6a67" providerId="AD" clId="Web-{816FDEED-5E6B-F624-AE81-EC82B16C9010}" dt="2020-05-26T14:42:27.032" v="17"/>
        <pc:sldMkLst>
          <pc:docMk/>
          <pc:sldMk cId="1545812646" sldId="288"/>
        </pc:sldMkLst>
      </pc:sldChg>
      <pc:sldChg chg="del">
        <pc:chgData name="Carson Priest" userId="S::carson.priest@smartcommutemetronorth.org::a002cfaa-f71a-417d-b19e-a41a87eb6a67" providerId="AD" clId="Web-{816FDEED-5E6B-F624-AE81-EC82B16C9010}" dt="2020-05-26T14:42:22.360" v="15"/>
        <pc:sldMkLst>
          <pc:docMk/>
          <pc:sldMk cId="67560960" sldId="293"/>
        </pc:sldMkLst>
      </pc:sldChg>
      <pc:sldChg chg="del">
        <pc:chgData name="Carson Priest" userId="S::carson.priest@smartcommutemetronorth.org::a002cfaa-f71a-417d-b19e-a41a87eb6a67" providerId="AD" clId="Web-{816FDEED-5E6B-F624-AE81-EC82B16C9010}" dt="2020-05-26T18:30:23.418" v="36"/>
        <pc:sldMkLst>
          <pc:docMk/>
          <pc:sldMk cId="2256366334" sldId="305"/>
        </pc:sldMkLst>
      </pc:sldChg>
      <pc:sldChg chg="del">
        <pc:chgData name="Carson Priest" userId="S::carson.priest@smartcommutemetronorth.org::a002cfaa-f71a-417d-b19e-a41a87eb6a67" providerId="AD" clId="Web-{816FDEED-5E6B-F624-AE81-EC82B16C9010}" dt="2020-05-26T14:42:27.204" v="19"/>
        <pc:sldMkLst>
          <pc:docMk/>
          <pc:sldMk cId="194486253" sldId="306"/>
        </pc:sldMkLst>
      </pc:sldChg>
      <pc:sldChg chg="del">
        <pc:chgData name="Carson Priest" userId="S::carson.priest@smartcommutemetronorth.org::a002cfaa-f71a-417d-b19e-a41a87eb6a67" providerId="AD" clId="Web-{816FDEED-5E6B-F624-AE81-EC82B16C9010}" dt="2020-05-26T14:42:27.235" v="20"/>
        <pc:sldMkLst>
          <pc:docMk/>
          <pc:sldMk cId="1340987310" sldId="307"/>
        </pc:sldMkLst>
      </pc:sldChg>
      <pc:sldChg chg="del">
        <pc:chgData name="Carson Priest" userId="S::carson.priest@smartcommutemetronorth.org::a002cfaa-f71a-417d-b19e-a41a87eb6a67" providerId="AD" clId="Web-{816FDEED-5E6B-F624-AE81-EC82B16C9010}" dt="2020-05-26T14:42:28.626" v="21"/>
        <pc:sldMkLst>
          <pc:docMk/>
          <pc:sldMk cId="533570170" sldId="309"/>
        </pc:sldMkLst>
      </pc:sldChg>
      <pc:sldChg chg="del">
        <pc:chgData name="Carson Priest" userId="S::carson.priest@smartcommutemetronorth.org::a002cfaa-f71a-417d-b19e-a41a87eb6a67" providerId="AD" clId="Web-{816FDEED-5E6B-F624-AE81-EC82B16C9010}" dt="2020-05-26T14:42:13.563" v="13"/>
        <pc:sldMkLst>
          <pc:docMk/>
          <pc:sldMk cId="252329909" sldId="310"/>
        </pc:sldMkLst>
      </pc:sldChg>
      <pc:sldChg chg="del">
        <pc:chgData name="Carson Priest" userId="S::carson.priest@smartcommutemetronorth.org::a002cfaa-f71a-417d-b19e-a41a87eb6a67" providerId="AD" clId="Web-{816FDEED-5E6B-F624-AE81-EC82B16C9010}" dt="2020-05-26T14:42:13.532" v="12"/>
        <pc:sldMkLst>
          <pc:docMk/>
          <pc:sldMk cId="2557851166" sldId="311"/>
        </pc:sldMkLst>
      </pc:sldChg>
      <pc:sldChg chg="del">
        <pc:chgData name="Carson Priest" userId="S::carson.priest@smartcommutemetronorth.org::a002cfaa-f71a-417d-b19e-a41a87eb6a67" providerId="AD" clId="Web-{816FDEED-5E6B-F624-AE81-EC82B16C9010}" dt="2020-05-26T14:41:40.110" v="0"/>
        <pc:sldMkLst>
          <pc:docMk/>
          <pc:sldMk cId="1303940422" sldId="312"/>
        </pc:sldMkLst>
      </pc:sldChg>
      <pc:sldChg chg="del">
        <pc:chgData name="Carson Priest" userId="S::carson.priest@smartcommutemetronorth.org::a002cfaa-f71a-417d-b19e-a41a87eb6a67" providerId="AD" clId="Web-{816FDEED-5E6B-F624-AE81-EC82B16C9010}" dt="2020-05-26T14:42:13.391" v="8"/>
        <pc:sldMkLst>
          <pc:docMk/>
          <pc:sldMk cId="1618910373" sldId="313"/>
        </pc:sldMkLst>
      </pc:sldChg>
      <pc:sldChg chg="del">
        <pc:chgData name="Carson Priest" userId="S::carson.priest@smartcommutemetronorth.org::a002cfaa-f71a-417d-b19e-a41a87eb6a67" providerId="AD" clId="Web-{816FDEED-5E6B-F624-AE81-EC82B16C9010}" dt="2020-05-26T14:42:13.454" v="10"/>
        <pc:sldMkLst>
          <pc:docMk/>
          <pc:sldMk cId="4067614083" sldId="314"/>
        </pc:sldMkLst>
      </pc:sldChg>
      <pc:sldChg chg="del">
        <pc:chgData name="Carson Priest" userId="S::carson.priest@smartcommutemetronorth.org::a002cfaa-f71a-417d-b19e-a41a87eb6a67" providerId="AD" clId="Web-{816FDEED-5E6B-F624-AE81-EC82B16C9010}" dt="2020-05-26T14:42:13.360" v="7"/>
        <pc:sldMkLst>
          <pc:docMk/>
          <pc:sldMk cId="2690287957" sldId="315"/>
        </pc:sldMkLst>
      </pc:sldChg>
      <pc:sldChg chg="del">
        <pc:chgData name="Carson Priest" userId="S::carson.priest@smartcommutemetronorth.org::a002cfaa-f71a-417d-b19e-a41a87eb6a67" providerId="AD" clId="Web-{816FDEED-5E6B-F624-AE81-EC82B16C9010}" dt="2020-05-26T14:42:13.423" v="9"/>
        <pc:sldMkLst>
          <pc:docMk/>
          <pc:sldMk cId="931049373" sldId="316"/>
        </pc:sldMkLst>
      </pc:sldChg>
      <pc:sldChg chg="del">
        <pc:chgData name="Carson Priest" userId="S::carson.priest@smartcommutemetronorth.org::a002cfaa-f71a-417d-b19e-a41a87eb6a67" providerId="AD" clId="Web-{816FDEED-5E6B-F624-AE81-EC82B16C9010}" dt="2020-05-26T14:41:45.891" v="2"/>
        <pc:sldMkLst>
          <pc:docMk/>
          <pc:sldMk cId="3652826974" sldId="317"/>
        </pc:sldMkLst>
      </pc:sldChg>
      <pc:sldChg chg="del">
        <pc:chgData name="Carson Priest" userId="S::carson.priest@smartcommutemetronorth.org::a002cfaa-f71a-417d-b19e-a41a87eb6a67" providerId="AD" clId="Web-{816FDEED-5E6B-F624-AE81-EC82B16C9010}" dt="2020-05-26T14:41:42.407" v="1"/>
        <pc:sldMkLst>
          <pc:docMk/>
          <pc:sldMk cId="3067992245" sldId="318"/>
        </pc:sldMkLst>
      </pc:sldChg>
      <pc:sldChg chg="del">
        <pc:chgData name="Carson Priest" userId="S::carson.priest@smartcommutemetronorth.org::a002cfaa-f71a-417d-b19e-a41a87eb6a67" providerId="AD" clId="Web-{816FDEED-5E6B-F624-AE81-EC82B16C9010}" dt="2020-05-26T14:42:06.469" v="6"/>
        <pc:sldMkLst>
          <pc:docMk/>
          <pc:sldMk cId="684696244" sldId="319"/>
        </pc:sldMkLst>
      </pc:sldChg>
      <pc:sldChg chg="del">
        <pc:chgData name="Carson Priest" userId="S::carson.priest@smartcommutemetronorth.org::a002cfaa-f71a-417d-b19e-a41a87eb6a67" providerId="AD" clId="Web-{816FDEED-5E6B-F624-AE81-EC82B16C9010}" dt="2020-05-26T14:41:51.563" v="4"/>
        <pc:sldMkLst>
          <pc:docMk/>
          <pc:sldMk cId="2436587622" sldId="320"/>
        </pc:sldMkLst>
      </pc:sldChg>
      <pc:sldChg chg="del">
        <pc:chgData name="Carson Priest" userId="S::carson.priest@smartcommutemetronorth.org::a002cfaa-f71a-417d-b19e-a41a87eb6a67" providerId="AD" clId="Web-{816FDEED-5E6B-F624-AE81-EC82B16C9010}" dt="2020-05-26T14:41:45.922" v="3"/>
        <pc:sldMkLst>
          <pc:docMk/>
          <pc:sldMk cId="2815711007" sldId="321"/>
        </pc:sldMkLst>
      </pc:sldChg>
      <pc:sldChg chg="del">
        <pc:chgData name="Carson Priest" userId="S::carson.priest@smartcommutemetronorth.org::a002cfaa-f71a-417d-b19e-a41a87eb6a67" providerId="AD" clId="Web-{816FDEED-5E6B-F624-AE81-EC82B16C9010}" dt="2020-05-26T14:42:13.501" v="11"/>
        <pc:sldMkLst>
          <pc:docMk/>
          <pc:sldMk cId="1762585163" sldId="322"/>
        </pc:sldMkLst>
      </pc:sldChg>
      <pc:sldChg chg="del">
        <pc:chgData name="Carson Priest" userId="S::carson.priest@smartcommutemetronorth.org::a002cfaa-f71a-417d-b19e-a41a87eb6a67" providerId="AD" clId="Web-{816FDEED-5E6B-F624-AE81-EC82B16C9010}" dt="2020-05-26T14:42:27.079" v="18"/>
        <pc:sldMkLst>
          <pc:docMk/>
          <pc:sldMk cId="3018259447" sldId="324"/>
        </pc:sldMkLst>
      </pc:sldChg>
      <pc:sldChg chg="del">
        <pc:chgData name="Carson Priest" userId="S::carson.priest@smartcommutemetronorth.org::a002cfaa-f71a-417d-b19e-a41a87eb6a67" providerId="AD" clId="Web-{816FDEED-5E6B-F624-AE81-EC82B16C9010}" dt="2020-05-26T14:42:06.438" v="5"/>
        <pc:sldMkLst>
          <pc:docMk/>
          <pc:sldMk cId="1246511940" sldId="326"/>
        </pc:sldMkLst>
      </pc:sldChg>
      <pc:sldChg chg="addSp delSp modSp add ord replId">
        <pc:chgData name="Carson Priest" userId="S::carson.priest@smartcommutemetronorth.org::a002cfaa-f71a-417d-b19e-a41a87eb6a67" providerId="AD" clId="Web-{816FDEED-5E6B-F624-AE81-EC82B16C9010}" dt="2020-05-26T18:54:38.895" v="40"/>
        <pc:sldMkLst>
          <pc:docMk/>
          <pc:sldMk cId="1899922802" sldId="326"/>
        </pc:sldMkLst>
        <pc:spChg chg="mod">
          <ac:chgData name="Carson Priest" userId="S::carson.priest@smartcommutemetronorth.org::a002cfaa-f71a-417d-b19e-a41a87eb6a67" providerId="AD" clId="Web-{816FDEED-5E6B-F624-AE81-EC82B16C9010}" dt="2020-05-26T14:45:22.050" v="23" actId="20577"/>
          <ac:spMkLst>
            <pc:docMk/>
            <pc:sldMk cId="1899922802" sldId="326"/>
            <ac:spMk id="2" creationId="{00000000-0000-0000-0000-000000000000}"/>
          </ac:spMkLst>
        </pc:spChg>
        <pc:spChg chg="del">
          <ac:chgData name="Carson Priest" userId="S::carson.priest@smartcommutemetronorth.org::a002cfaa-f71a-417d-b19e-a41a87eb6a67" providerId="AD" clId="Web-{816FDEED-5E6B-F624-AE81-EC82B16C9010}" dt="2020-05-26T14:45:27.362" v="26"/>
          <ac:spMkLst>
            <pc:docMk/>
            <pc:sldMk cId="1899922802" sldId="326"/>
            <ac:spMk id="3" creationId="{00000000-0000-0000-0000-000000000000}"/>
          </ac:spMkLst>
        </pc:spChg>
        <pc:spChg chg="add del mod">
          <ac:chgData name="Carson Priest" userId="S::carson.priest@smartcommutemetronorth.org::a002cfaa-f71a-417d-b19e-a41a87eb6a67" providerId="AD" clId="Web-{816FDEED-5E6B-F624-AE81-EC82B16C9010}" dt="2020-05-26T14:45:55.066" v="27"/>
          <ac:spMkLst>
            <pc:docMk/>
            <pc:sldMk cId="1899922802" sldId="326"/>
            <ac:spMk id="6" creationId="{39D245DC-F5F5-4B91-A559-38B889DBB1C0}"/>
          </ac:spMkLst>
        </pc:spChg>
        <pc:picChg chg="add mod ord">
          <ac:chgData name="Carson Priest" userId="S::carson.priest@smartcommutemetronorth.org::a002cfaa-f71a-417d-b19e-a41a87eb6a67" providerId="AD" clId="Web-{816FDEED-5E6B-F624-AE81-EC82B16C9010}" dt="2020-05-26T14:46:04.394" v="31" actId="14100"/>
          <ac:picMkLst>
            <pc:docMk/>
            <pc:sldMk cId="1899922802" sldId="326"/>
            <ac:picMk id="7" creationId="{A5277018-018F-4060-85D4-5BB24485A391}"/>
          </ac:picMkLst>
        </pc:picChg>
      </pc:sldChg>
      <pc:sldChg chg="add del">
        <pc:chgData name="Carson Priest" userId="S::carson.priest@smartcommutemetronorth.org::a002cfaa-f71a-417d-b19e-a41a87eb6a67" providerId="AD" clId="Web-{816FDEED-5E6B-F624-AE81-EC82B16C9010}" dt="2020-05-26T18:54:11.286" v="38"/>
        <pc:sldMkLst>
          <pc:docMk/>
          <pc:sldMk cId="2210142819" sldId="327"/>
        </pc:sldMkLst>
      </pc:sldChg>
      <pc:sldChg chg="add">
        <pc:chgData name="Carson Priest" userId="S::carson.priest@smartcommutemetronorth.org::a002cfaa-f71a-417d-b19e-a41a87eb6a67" providerId="AD" clId="Web-{816FDEED-5E6B-F624-AE81-EC82B16C9010}" dt="2020-05-26T15:33:12.123" v="33"/>
        <pc:sldMkLst>
          <pc:docMk/>
          <pc:sldMk cId="883565160" sldId="328"/>
        </pc:sldMkLst>
      </pc:sldChg>
      <pc:sldChg chg="add">
        <pc:chgData name="Carson Priest" userId="S::carson.priest@smartcommutemetronorth.org::a002cfaa-f71a-417d-b19e-a41a87eb6a67" providerId="AD" clId="Web-{816FDEED-5E6B-F624-AE81-EC82B16C9010}" dt="2020-05-26T15:33:12.201" v="34"/>
        <pc:sldMkLst>
          <pc:docMk/>
          <pc:sldMk cId="3066773229" sldId="329"/>
        </pc:sldMkLst>
      </pc:sldChg>
      <pc:sldChg chg="add">
        <pc:chgData name="Carson Priest" userId="S::carson.priest@smartcommutemetronorth.org::a002cfaa-f71a-417d-b19e-a41a87eb6a67" providerId="AD" clId="Web-{816FDEED-5E6B-F624-AE81-EC82B16C9010}" dt="2020-05-26T15:33:12.279" v="35"/>
        <pc:sldMkLst>
          <pc:docMk/>
          <pc:sldMk cId="1364617066" sldId="330"/>
        </pc:sldMkLst>
      </pc:sldChg>
      <pc:sldChg chg="new del">
        <pc:chgData name="Carson Priest" userId="S::carson.priest@smartcommutemetronorth.org::a002cfaa-f71a-417d-b19e-a41a87eb6a67" providerId="AD" clId="Web-{816FDEED-5E6B-F624-AE81-EC82B16C9010}" dt="2020-05-26T18:54:40.489" v="41"/>
        <pc:sldMkLst>
          <pc:docMk/>
          <pc:sldMk cId="2689765128" sldId="331"/>
        </pc:sldMkLst>
      </pc:sldChg>
      <pc:sldChg chg="add">
        <pc:chgData name="Carson Priest" userId="S::carson.priest@smartcommutemetronorth.org::a002cfaa-f71a-417d-b19e-a41a87eb6a67" providerId="AD" clId="Web-{816FDEED-5E6B-F624-AE81-EC82B16C9010}" dt="2020-05-26T18:54:18.192" v="39"/>
        <pc:sldMkLst>
          <pc:docMk/>
          <pc:sldMk cId="1826048641" sldId="332"/>
        </pc:sldMkLst>
      </pc:sldChg>
      <pc:sldChg chg="addSp modSp new ord">
        <pc:chgData name="Carson Priest" userId="S::carson.priest@smartcommutemetronorth.org::a002cfaa-f71a-417d-b19e-a41a87eb6a67" providerId="AD" clId="Web-{816FDEED-5E6B-F624-AE81-EC82B16C9010}" dt="2020-05-26T19:01:23.819" v="199" actId="1076"/>
        <pc:sldMkLst>
          <pc:docMk/>
          <pc:sldMk cId="3121945703" sldId="333"/>
        </pc:sldMkLst>
        <pc:spChg chg="mod">
          <ac:chgData name="Carson Priest" userId="S::carson.priest@smartcommutemetronorth.org::a002cfaa-f71a-417d-b19e-a41a87eb6a67" providerId="AD" clId="Web-{816FDEED-5E6B-F624-AE81-EC82B16C9010}" dt="2020-05-26T18:59:09.365" v="154" actId="20577"/>
          <ac:spMkLst>
            <pc:docMk/>
            <pc:sldMk cId="3121945703" sldId="333"/>
            <ac:spMk id="2" creationId="{9C7C3FF5-AE5E-48C9-82AB-671141703FEF}"/>
          </ac:spMkLst>
        </pc:spChg>
        <pc:spChg chg="mod">
          <ac:chgData name="Carson Priest" userId="S::carson.priest@smartcommutemetronorth.org::a002cfaa-f71a-417d-b19e-a41a87eb6a67" providerId="AD" clId="Web-{816FDEED-5E6B-F624-AE81-EC82B16C9010}" dt="2020-05-26T18:58:12.740" v="108" actId="20577"/>
          <ac:spMkLst>
            <pc:docMk/>
            <pc:sldMk cId="3121945703" sldId="333"/>
            <ac:spMk id="3" creationId="{0FD3C804-5B6B-44BE-9E5E-9C3C983582B1}"/>
          </ac:spMkLst>
        </pc:spChg>
        <pc:spChg chg="add mod">
          <ac:chgData name="Carson Priest" userId="S::carson.priest@smartcommutemetronorth.org::a002cfaa-f71a-417d-b19e-a41a87eb6a67" providerId="AD" clId="Web-{816FDEED-5E6B-F624-AE81-EC82B16C9010}" dt="2020-05-26T19:01:23.819" v="199" actId="1076"/>
          <ac:spMkLst>
            <pc:docMk/>
            <pc:sldMk cId="3121945703" sldId="333"/>
            <ac:spMk id="5" creationId="{A7B2187E-3D05-4CDF-B55C-D9273B4F0680}"/>
          </ac:spMkLst>
        </pc:spChg>
        <pc:spChg chg="add mod">
          <ac:chgData name="Carson Priest" userId="S::carson.priest@smartcommutemetronorth.org::a002cfaa-f71a-417d-b19e-a41a87eb6a67" providerId="AD" clId="Web-{816FDEED-5E6B-F624-AE81-EC82B16C9010}" dt="2020-05-26T18:58:04.412" v="104"/>
          <ac:spMkLst>
            <pc:docMk/>
            <pc:sldMk cId="3121945703" sldId="333"/>
            <ac:spMk id="6" creationId="{92060F96-DE9D-4395-8B90-EF15FC40770F}"/>
          </ac:spMkLst>
        </pc:spChg>
      </pc:sldChg>
      <pc:sldChg chg="addSp delSp modSp new">
        <pc:chgData name="Carson Priest" userId="S::carson.priest@smartcommutemetronorth.org::a002cfaa-f71a-417d-b19e-a41a87eb6a67" providerId="AD" clId="Web-{816FDEED-5E6B-F624-AE81-EC82B16C9010}" dt="2020-05-26T19:04:09.101" v="228" actId="1076"/>
        <pc:sldMkLst>
          <pc:docMk/>
          <pc:sldMk cId="68923217" sldId="334"/>
        </pc:sldMkLst>
        <pc:spChg chg="mod">
          <ac:chgData name="Carson Priest" userId="S::carson.priest@smartcommutemetronorth.org::a002cfaa-f71a-417d-b19e-a41a87eb6a67" providerId="AD" clId="Web-{816FDEED-5E6B-F624-AE81-EC82B16C9010}" dt="2020-05-26T19:02:10.491" v="204" actId="20577"/>
          <ac:spMkLst>
            <pc:docMk/>
            <pc:sldMk cId="68923217" sldId="334"/>
            <ac:spMk id="2" creationId="{D825445E-CFDE-40DD-A2A9-3C0931A3CE23}"/>
          </ac:spMkLst>
        </pc:spChg>
        <pc:spChg chg="del mod">
          <ac:chgData name="Carson Priest" userId="S::carson.priest@smartcommutemetronorth.org::a002cfaa-f71a-417d-b19e-a41a87eb6a67" providerId="AD" clId="Web-{816FDEED-5E6B-F624-AE81-EC82B16C9010}" dt="2020-05-26T19:03:03.054" v="208"/>
          <ac:spMkLst>
            <pc:docMk/>
            <pc:sldMk cId="68923217" sldId="334"/>
            <ac:spMk id="3" creationId="{51DAA923-EA26-4A79-8AA9-667FDDDC16DC}"/>
          </ac:spMkLst>
        </pc:spChg>
        <pc:spChg chg="add mod">
          <ac:chgData name="Carson Priest" userId="S::carson.priest@smartcommutemetronorth.org::a002cfaa-f71a-417d-b19e-a41a87eb6a67" providerId="AD" clId="Web-{816FDEED-5E6B-F624-AE81-EC82B16C9010}" dt="2020-05-26T19:04:09.101" v="228" actId="1076"/>
          <ac:spMkLst>
            <pc:docMk/>
            <pc:sldMk cId="68923217" sldId="334"/>
            <ac:spMk id="6" creationId="{E21873D0-0704-4156-88B8-CEEF9C3DB85F}"/>
          </ac:spMkLst>
        </pc:spChg>
        <pc:picChg chg="add mod ord">
          <ac:chgData name="Carson Priest" userId="S::carson.priest@smartcommutemetronorth.org::a002cfaa-f71a-417d-b19e-a41a87eb6a67" providerId="AD" clId="Web-{816FDEED-5E6B-F624-AE81-EC82B16C9010}" dt="2020-05-26T19:03:09.117" v="209" actId="1076"/>
          <ac:picMkLst>
            <pc:docMk/>
            <pc:sldMk cId="68923217" sldId="334"/>
            <ac:picMk id="5" creationId="{144B23CC-1063-4AA1-B1B7-00E77E975E0E}"/>
          </ac:picMkLst>
        </pc:picChg>
      </pc:sldChg>
      <pc:sldChg chg="addSp delSp modSp add replId">
        <pc:chgData name="Carson Priest" userId="S::carson.priest@smartcommutemetronorth.org::a002cfaa-f71a-417d-b19e-a41a87eb6a67" providerId="AD" clId="Web-{816FDEED-5E6B-F624-AE81-EC82B16C9010}" dt="2020-05-26T19:05:53.493" v="257" actId="14100"/>
        <pc:sldMkLst>
          <pc:docMk/>
          <pc:sldMk cId="2169595546" sldId="335"/>
        </pc:sldMkLst>
        <pc:spChg chg="mod">
          <ac:chgData name="Carson Priest" userId="S::carson.priest@smartcommutemetronorth.org::a002cfaa-f71a-417d-b19e-a41a87eb6a67" providerId="AD" clId="Web-{816FDEED-5E6B-F624-AE81-EC82B16C9010}" dt="2020-05-26T19:05:48.290" v="256" actId="1076"/>
          <ac:spMkLst>
            <pc:docMk/>
            <pc:sldMk cId="2169595546" sldId="335"/>
            <ac:spMk id="6" creationId="{E21873D0-0704-4156-88B8-CEEF9C3DB85F}"/>
          </ac:spMkLst>
        </pc:spChg>
        <pc:spChg chg="add del mod">
          <ac:chgData name="Carson Priest" userId="S::carson.priest@smartcommutemetronorth.org::a002cfaa-f71a-417d-b19e-a41a87eb6a67" providerId="AD" clId="Web-{816FDEED-5E6B-F624-AE81-EC82B16C9010}" dt="2020-05-26T19:04:53.789" v="238"/>
          <ac:spMkLst>
            <pc:docMk/>
            <pc:sldMk cId="2169595546" sldId="335"/>
            <ac:spMk id="8" creationId="{B8046A06-1548-42DB-86D1-19D2DB5B0A7C}"/>
          </ac:spMkLst>
        </pc:spChg>
        <pc:picChg chg="add mod">
          <ac:chgData name="Carson Priest" userId="S::carson.priest@smartcommutemetronorth.org::a002cfaa-f71a-417d-b19e-a41a87eb6a67" providerId="AD" clId="Web-{816FDEED-5E6B-F624-AE81-EC82B16C9010}" dt="2020-05-26T19:05:35.493" v="254" actId="14100"/>
          <ac:picMkLst>
            <pc:docMk/>
            <pc:sldMk cId="2169595546" sldId="335"/>
            <ac:picMk id="3" creationId="{F12D8189-9D9F-42F0-AA96-2DEB3D6D8BAA}"/>
          </ac:picMkLst>
        </pc:picChg>
        <pc:picChg chg="del">
          <ac:chgData name="Carson Priest" userId="S::carson.priest@smartcommutemetronorth.org::a002cfaa-f71a-417d-b19e-a41a87eb6a67" providerId="AD" clId="Web-{816FDEED-5E6B-F624-AE81-EC82B16C9010}" dt="2020-05-26T19:04:36.711" v="231"/>
          <ac:picMkLst>
            <pc:docMk/>
            <pc:sldMk cId="2169595546" sldId="335"/>
            <ac:picMk id="5" creationId="{144B23CC-1063-4AA1-B1B7-00E77E975E0E}"/>
          </ac:picMkLst>
        </pc:picChg>
        <pc:picChg chg="add mod">
          <ac:chgData name="Carson Priest" userId="S::carson.priest@smartcommutemetronorth.org::a002cfaa-f71a-417d-b19e-a41a87eb6a67" providerId="AD" clId="Web-{816FDEED-5E6B-F624-AE81-EC82B16C9010}" dt="2020-05-26T19:05:53.493" v="257" actId="14100"/>
          <ac:picMkLst>
            <pc:docMk/>
            <pc:sldMk cId="2169595546" sldId="335"/>
            <ac:picMk id="9" creationId="{AB34F349-3772-473D-AEAE-026564636E10}"/>
          </ac:picMkLst>
        </pc:picChg>
      </pc:sldChg>
      <pc:sldChg chg="addSp delSp modSp add replId">
        <pc:chgData name="Carson Priest" userId="S::carson.priest@smartcommutemetronorth.org::a002cfaa-f71a-417d-b19e-a41a87eb6a67" providerId="AD" clId="Web-{816FDEED-5E6B-F624-AE81-EC82B16C9010}" dt="2020-05-26T19:09:20.603" v="290" actId="1076"/>
        <pc:sldMkLst>
          <pc:docMk/>
          <pc:sldMk cId="1798928376" sldId="336"/>
        </pc:sldMkLst>
        <pc:spChg chg="add del mod">
          <ac:chgData name="Carson Priest" userId="S::carson.priest@smartcommutemetronorth.org::a002cfaa-f71a-417d-b19e-a41a87eb6a67" providerId="AD" clId="Web-{816FDEED-5E6B-F624-AE81-EC82B16C9010}" dt="2020-05-26T19:09:20.603" v="290" actId="1076"/>
          <ac:spMkLst>
            <pc:docMk/>
            <pc:sldMk cId="1798928376" sldId="336"/>
            <ac:spMk id="6" creationId="{E21873D0-0704-4156-88B8-CEEF9C3DB85F}"/>
          </ac:spMkLst>
        </pc:spChg>
        <pc:spChg chg="add mod">
          <ac:chgData name="Carson Priest" userId="S::carson.priest@smartcommutemetronorth.org::a002cfaa-f71a-417d-b19e-a41a87eb6a67" providerId="AD" clId="Web-{816FDEED-5E6B-F624-AE81-EC82B16C9010}" dt="2020-05-26T19:09:16.994" v="289" actId="1076"/>
          <ac:spMkLst>
            <pc:docMk/>
            <pc:sldMk cId="1798928376" sldId="336"/>
            <ac:spMk id="8" creationId="{433D319F-F892-4BA6-822C-8A38A7A684C4}"/>
          </ac:spMkLst>
        </pc:spChg>
        <pc:picChg chg="del">
          <ac:chgData name="Carson Priest" userId="S::carson.priest@smartcommutemetronorth.org::a002cfaa-f71a-417d-b19e-a41a87eb6a67" providerId="AD" clId="Web-{816FDEED-5E6B-F624-AE81-EC82B16C9010}" dt="2020-05-26T19:07:51.431" v="259"/>
          <ac:picMkLst>
            <pc:docMk/>
            <pc:sldMk cId="1798928376" sldId="336"/>
            <ac:picMk id="3" creationId="{F12D8189-9D9F-42F0-AA96-2DEB3D6D8BAA}"/>
          </ac:picMkLst>
        </pc:picChg>
        <pc:picChg chg="add mod">
          <ac:chgData name="Carson Priest" userId="S::carson.priest@smartcommutemetronorth.org::a002cfaa-f71a-417d-b19e-a41a87eb6a67" providerId="AD" clId="Web-{816FDEED-5E6B-F624-AE81-EC82B16C9010}" dt="2020-05-26T19:08:02.010" v="262" actId="14100"/>
          <ac:picMkLst>
            <pc:docMk/>
            <pc:sldMk cId="1798928376" sldId="336"/>
            <ac:picMk id="5" creationId="{2CA0126F-3DA7-4F47-8EE5-7D37A88F8054}"/>
          </ac:picMkLst>
        </pc:picChg>
        <pc:picChg chg="add mod">
          <ac:chgData name="Carson Priest" userId="S::carson.priest@smartcommutemetronorth.org::a002cfaa-f71a-417d-b19e-a41a87eb6a67" providerId="AD" clId="Web-{816FDEED-5E6B-F624-AE81-EC82B16C9010}" dt="2020-05-26T19:08:33.665" v="274" actId="14100"/>
          <ac:picMkLst>
            <pc:docMk/>
            <pc:sldMk cId="1798928376" sldId="336"/>
            <ac:picMk id="7" creationId="{44A80185-54AE-4947-A813-FD3F593C7845}"/>
          </ac:picMkLst>
        </pc:picChg>
        <pc:picChg chg="del">
          <ac:chgData name="Carson Priest" userId="S::carson.priest@smartcommutemetronorth.org::a002cfaa-f71a-417d-b19e-a41a87eb6a67" providerId="AD" clId="Web-{816FDEED-5E6B-F624-AE81-EC82B16C9010}" dt="2020-05-26T19:08:02.040" v="263"/>
          <ac:picMkLst>
            <pc:docMk/>
            <pc:sldMk cId="1798928376" sldId="336"/>
            <ac:picMk id="9" creationId="{AB34F349-3772-473D-AEAE-026564636E10}"/>
          </ac:picMkLst>
        </pc:picChg>
      </pc:sldChg>
      <pc:sldChg chg="addSp delSp modSp add replId">
        <pc:chgData name="Carson Priest" userId="S::carson.priest@smartcommutemetronorth.org::a002cfaa-f71a-417d-b19e-a41a87eb6a67" providerId="AD" clId="Web-{816FDEED-5E6B-F624-AE81-EC82B16C9010}" dt="2020-05-26T19:12:53.308" v="349" actId="1076"/>
        <pc:sldMkLst>
          <pc:docMk/>
          <pc:sldMk cId="1841623692" sldId="337"/>
        </pc:sldMkLst>
        <pc:spChg chg="mod">
          <ac:chgData name="Carson Priest" userId="S::carson.priest@smartcommutemetronorth.org::a002cfaa-f71a-417d-b19e-a41a87eb6a67" providerId="AD" clId="Web-{816FDEED-5E6B-F624-AE81-EC82B16C9010}" dt="2020-05-26T19:11:33.370" v="327" actId="14100"/>
          <ac:spMkLst>
            <pc:docMk/>
            <pc:sldMk cId="1841623692" sldId="337"/>
            <ac:spMk id="6" creationId="{E21873D0-0704-4156-88B8-CEEF9C3DB85F}"/>
          </ac:spMkLst>
        </pc:spChg>
        <pc:spChg chg="del">
          <ac:chgData name="Carson Priest" userId="S::carson.priest@smartcommutemetronorth.org::a002cfaa-f71a-417d-b19e-a41a87eb6a67" providerId="AD" clId="Web-{816FDEED-5E6B-F624-AE81-EC82B16C9010}" dt="2020-05-26T19:09:48.791" v="295"/>
          <ac:spMkLst>
            <pc:docMk/>
            <pc:sldMk cId="1841623692" sldId="337"/>
            <ac:spMk id="8" creationId="{433D319F-F892-4BA6-822C-8A38A7A684C4}"/>
          </ac:spMkLst>
        </pc:spChg>
        <pc:spChg chg="add mod">
          <ac:chgData name="Carson Priest" userId="S::carson.priest@smartcommutemetronorth.org::a002cfaa-f71a-417d-b19e-a41a87eb6a67" providerId="AD" clId="Web-{816FDEED-5E6B-F624-AE81-EC82B16C9010}" dt="2020-05-26T19:12:03.854" v="339" actId="1076"/>
          <ac:spMkLst>
            <pc:docMk/>
            <pc:sldMk cId="1841623692" sldId="337"/>
            <ac:spMk id="11" creationId="{134678EE-E621-42CD-B975-EC09D01346CD}"/>
          </ac:spMkLst>
        </pc:spChg>
        <pc:spChg chg="add mod">
          <ac:chgData name="Carson Priest" userId="S::carson.priest@smartcommutemetronorth.org::a002cfaa-f71a-417d-b19e-a41a87eb6a67" providerId="AD" clId="Web-{816FDEED-5E6B-F624-AE81-EC82B16C9010}" dt="2020-05-26T19:12:53.308" v="349" actId="1076"/>
          <ac:spMkLst>
            <pc:docMk/>
            <pc:sldMk cId="1841623692" sldId="337"/>
            <ac:spMk id="12" creationId="{BF74C134-3C65-488E-BEBA-4B4D441BA158}"/>
          </ac:spMkLst>
        </pc:spChg>
        <pc:picChg chg="add mod">
          <ac:chgData name="Carson Priest" userId="S::carson.priest@smartcommutemetronorth.org::a002cfaa-f71a-417d-b19e-a41a87eb6a67" providerId="AD" clId="Web-{816FDEED-5E6B-F624-AE81-EC82B16C9010}" dt="2020-05-26T19:11:05.119" v="312" actId="1076"/>
          <ac:picMkLst>
            <pc:docMk/>
            <pc:sldMk cId="1841623692" sldId="337"/>
            <ac:picMk id="3" creationId="{D225389A-4AEB-4AC2-92DE-E945C5FD8CBF}"/>
          </ac:picMkLst>
        </pc:picChg>
        <pc:picChg chg="del">
          <ac:chgData name="Carson Priest" userId="S::carson.priest@smartcommutemetronorth.org::a002cfaa-f71a-417d-b19e-a41a87eb6a67" providerId="AD" clId="Web-{816FDEED-5E6B-F624-AE81-EC82B16C9010}" dt="2020-05-26T19:09:45.494" v="292"/>
          <ac:picMkLst>
            <pc:docMk/>
            <pc:sldMk cId="1841623692" sldId="337"/>
            <ac:picMk id="5" creationId="{2CA0126F-3DA7-4F47-8EE5-7D37A88F8054}"/>
          </ac:picMkLst>
        </pc:picChg>
        <pc:picChg chg="del">
          <ac:chgData name="Carson Priest" userId="S::carson.priest@smartcommutemetronorth.org::a002cfaa-f71a-417d-b19e-a41a87eb6a67" providerId="AD" clId="Web-{816FDEED-5E6B-F624-AE81-EC82B16C9010}" dt="2020-05-26T19:09:46.306" v="293"/>
          <ac:picMkLst>
            <pc:docMk/>
            <pc:sldMk cId="1841623692" sldId="337"/>
            <ac:picMk id="7" creationId="{44A80185-54AE-4947-A813-FD3F593C7845}"/>
          </ac:picMkLst>
        </pc:picChg>
        <pc:picChg chg="add mod">
          <ac:chgData name="Carson Priest" userId="S::carson.priest@smartcommutemetronorth.org::a002cfaa-f71a-417d-b19e-a41a87eb6a67" providerId="AD" clId="Web-{816FDEED-5E6B-F624-AE81-EC82B16C9010}" dt="2020-05-26T19:10:53.104" v="309" actId="1076"/>
          <ac:picMkLst>
            <pc:docMk/>
            <pc:sldMk cId="1841623692" sldId="337"/>
            <ac:picMk id="9" creationId="{F4B7FF7C-21E0-45E6-B9D2-30B34F8C929F}"/>
          </ac:picMkLst>
        </pc:picChg>
        <pc:picChg chg="add mod">
          <ac:chgData name="Carson Priest" userId="S::carson.priest@smartcommutemetronorth.org::a002cfaa-f71a-417d-b19e-a41a87eb6a67" providerId="AD" clId="Web-{816FDEED-5E6B-F624-AE81-EC82B16C9010}" dt="2020-05-26T19:10:52.948" v="306" actId="1076"/>
          <ac:picMkLst>
            <pc:docMk/>
            <pc:sldMk cId="1841623692" sldId="337"/>
            <ac:picMk id="10" creationId="{498FD760-4690-406C-9D91-199155536745}"/>
          </ac:picMkLst>
        </pc:picChg>
      </pc:sldChg>
      <pc:sldChg chg="addSp delSp modSp new">
        <pc:chgData name="Carson Priest" userId="S::carson.priest@smartcommutemetronorth.org::a002cfaa-f71a-417d-b19e-a41a87eb6a67" providerId="AD" clId="Web-{816FDEED-5E6B-F624-AE81-EC82B16C9010}" dt="2020-05-26T19:14:36.672" v="377" actId="1076"/>
        <pc:sldMkLst>
          <pc:docMk/>
          <pc:sldMk cId="1135935971" sldId="338"/>
        </pc:sldMkLst>
        <pc:spChg chg="mod">
          <ac:chgData name="Carson Priest" userId="S::carson.priest@smartcommutemetronorth.org::a002cfaa-f71a-417d-b19e-a41a87eb6a67" providerId="AD" clId="Web-{816FDEED-5E6B-F624-AE81-EC82B16C9010}" dt="2020-05-26T19:13:40.323" v="355" actId="20577"/>
          <ac:spMkLst>
            <pc:docMk/>
            <pc:sldMk cId="1135935971" sldId="338"/>
            <ac:spMk id="2" creationId="{43ACA751-E800-4E3F-A861-16BC5DF12760}"/>
          </ac:spMkLst>
        </pc:spChg>
        <pc:spChg chg="del">
          <ac:chgData name="Carson Priest" userId="S::carson.priest@smartcommutemetronorth.org::a002cfaa-f71a-417d-b19e-a41a87eb6a67" providerId="AD" clId="Web-{816FDEED-5E6B-F624-AE81-EC82B16C9010}" dt="2020-05-26T19:13:27.511" v="351"/>
          <ac:spMkLst>
            <pc:docMk/>
            <pc:sldMk cId="1135935971" sldId="338"/>
            <ac:spMk id="3" creationId="{077E0EBC-7F87-4784-BE55-47ABEB7C8A9E}"/>
          </ac:spMkLst>
        </pc:spChg>
        <pc:spChg chg="add mod">
          <ac:chgData name="Carson Priest" userId="S::carson.priest@smartcommutemetronorth.org::a002cfaa-f71a-417d-b19e-a41a87eb6a67" providerId="AD" clId="Web-{816FDEED-5E6B-F624-AE81-EC82B16C9010}" dt="2020-05-26T19:14:36.672" v="377" actId="1076"/>
          <ac:spMkLst>
            <pc:docMk/>
            <pc:sldMk cId="1135935971" sldId="338"/>
            <ac:spMk id="7" creationId="{7835F814-BA46-4175-B967-633D27069811}"/>
          </ac:spMkLst>
        </pc:spChg>
        <pc:picChg chg="add mod">
          <ac:chgData name="Carson Priest" userId="S::carson.priest@smartcommutemetronorth.org::a002cfaa-f71a-417d-b19e-a41a87eb6a67" providerId="AD" clId="Web-{816FDEED-5E6B-F624-AE81-EC82B16C9010}" dt="2020-05-26T19:14:06.074" v="363" actId="14100"/>
          <ac:picMkLst>
            <pc:docMk/>
            <pc:sldMk cId="1135935971" sldId="338"/>
            <ac:picMk id="5" creationId="{07A159A7-5EA8-41BA-9FEE-61D2B6FC17B4}"/>
          </ac:picMkLst>
        </pc:picChg>
        <pc:picChg chg="add mod">
          <ac:chgData name="Carson Priest" userId="S::carson.priest@smartcommutemetronorth.org::a002cfaa-f71a-417d-b19e-a41a87eb6a67" providerId="AD" clId="Web-{816FDEED-5E6B-F624-AE81-EC82B16C9010}" dt="2020-05-26T19:14:20.339" v="368" actId="1076"/>
          <ac:picMkLst>
            <pc:docMk/>
            <pc:sldMk cId="1135935971" sldId="338"/>
            <ac:picMk id="6" creationId="{21C6B2D7-6B07-4F4E-9912-CA23F38DDE80}"/>
          </ac:picMkLst>
        </pc:picChg>
      </pc:sldChg>
      <pc:sldChg chg="addSp delSp modSp add ord replId">
        <pc:chgData name="Carson Priest" userId="S::carson.priest@smartcommutemetronorth.org::a002cfaa-f71a-417d-b19e-a41a87eb6a67" providerId="AD" clId="Web-{816FDEED-5E6B-F624-AE81-EC82B16C9010}" dt="2020-05-26T19:16:26.793" v="421" actId="1076"/>
        <pc:sldMkLst>
          <pc:docMk/>
          <pc:sldMk cId="2664588040" sldId="339"/>
        </pc:sldMkLst>
        <pc:spChg chg="del">
          <ac:chgData name="Carson Priest" userId="S::carson.priest@smartcommutemetronorth.org::a002cfaa-f71a-417d-b19e-a41a87eb6a67" providerId="AD" clId="Web-{816FDEED-5E6B-F624-AE81-EC82B16C9010}" dt="2020-05-26T19:15:33.418" v="391"/>
          <ac:spMkLst>
            <pc:docMk/>
            <pc:sldMk cId="2664588040" sldId="339"/>
            <ac:spMk id="6" creationId="{E21873D0-0704-4156-88B8-CEEF9C3DB85F}"/>
          </ac:spMkLst>
        </pc:spChg>
        <pc:spChg chg="add del mod">
          <ac:chgData name="Carson Priest" userId="S::carson.priest@smartcommutemetronorth.org::a002cfaa-f71a-417d-b19e-a41a87eb6a67" providerId="AD" clId="Web-{816FDEED-5E6B-F624-AE81-EC82B16C9010}" dt="2020-05-26T19:15:00.277" v="381"/>
          <ac:spMkLst>
            <pc:docMk/>
            <pc:sldMk cId="2664588040" sldId="339"/>
            <ac:spMk id="7" creationId="{ABA7330B-3285-46D6-8F2F-2157D3547890}"/>
          </ac:spMkLst>
        </pc:spChg>
        <pc:spChg chg="add mod">
          <ac:chgData name="Carson Priest" userId="S::carson.priest@smartcommutemetronorth.org::a002cfaa-f71a-417d-b19e-a41a87eb6a67" providerId="AD" clId="Web-{816FDEED-5E6B-F624-AE81-EC82B16C9010}" dt="2020-05-26T19:15:25.058" v="390" actId="1076"/>
          <ac:spMkLst>
            <pc:docMk/>
            <pc:sldMk cId="2664588040" sldId="339"/>
            <ac:spMk id="9" creationId="{1DF8D821-DF91-4E8E-A07C-99087CE7981D}"/>
          </ac:spMkLst>
        </pc:spChg>
        <pc:spChg chg="add mod">
          <ac:chgData name="Carson Priest" userId="S::carson.priest@smartcommutemetronorth.org::a002cfaa-f71a-417d-b19e-a41a87eb6a67" providerId="AD" clId="Web-{816FDEED-5E6B-F624-AE81-EC82B16C9010}" dt="2020-05-26T19:16:26.793" v="421" actId="1076"/>
          <ac:spMkLst>
            <pc:docMk/>
            <pc:sldMk cId="2664588040" sldId="339"/>
            <ac:spMk id="10" creationId="{639C8CD3-38E3-4DCE-8045-FF2976B6ABCA}"/>
          </ac:spMkLst>
        </pc:spChg>
        <pc:picChg chg="del">
          <ac:chgData name="Carson Priest" userId="S::carson.priest@smartcommutemetronorth.org::a002cfaa-f71a-417d-b19e-a41a87eb6a67" providerId="AD" clId="Web-{816FDEED-5E6B-F624-AE81-EC82B16C9010}" dt="2020-05-26T19:14:58.230" v="380"/>
          <ac:picMkLst>
            <pc:docMk/>
            <pc:sldMk cId="2664588040" sldId="339"/>
            <ac:picMk id="5" creationId="{144B23CC-1063-4AA1-B1B7-00E77E975E0E}"/>
          </ac:picMkLst>
        </pc:picChg>
        <pc:picChg chg="add mod ord">
          <ac:chgData name="Carson Priest" userId="S::carson.priest@smartcommutemetronorth.org::a002cfaa-f71a-417d-b19e-a41a87eb6a67" providerId="AD" clId="Web-{816FDEED-5E6B-F624-AE81-EC82B16C9010}" dt="2020-05-26T19:15:05.371" v="382" actId="1076"/>
          <ac:picMkLst>
            <pc:docMk/>
            <pc:sldMk cId="2664588040" sldId="339"/>
            <ac:picMk id="8" creationId="{55694749-312C-4194-B49A-6AF6708B670E}"/>
          </ac:picMkLst>
        </pc:picChg>
      </pc:sldChg>
      <pc:sldMasterChg chg="add addSldLayout">
        <pc:chgData name="Carson Priest" userId="S::carson.priest@smartcommutemetronorth.org::a002cfaa-f71a-417d-b19e-a41a87eb6a67" providerId="AD" clId="Web-{816FDEED-5E6B-F624-AE81-EC82B16C9010}" dt="2020-05-26T15:33:12.029" v="32"/>
        <pc:sldMasterMkLst>
          <pc:docMk/>
          <pc:sldMasterMk cId="475089943" sldId="2147483714"/>
        </pc:sldMasterMkLst>
        <pc:sldLayoutChg chg="add">
          <pc:chgData name="Carson Priest" userId="S::carson.priest@smartcommutemetronorth.org::a002cfaa-f71a-417d-b19e-a41a87eb6a67" providerId="AD" clId="Web-{816FDEED-5E6B-F624-AE81-EC82B16C9010}" dt="2020-05-26T15:33:12.029" v="32"/>
          <pc:sldLayoutMkLst>
            <pc:docMk/>
            <pc:sldMasterMk cId="475089943" sldId="2147483714"/>
            <pc:sldLayoutMk cId="2169698979" sldId="2147483715"/>
          </pc:sldLayoutMkLst>
        </pc:sldLayoutChg>
        <pc:sldLayoutChg chg="add">
          <pc:chgData name="Carson Priest" userId="S::carson.priest@smartcommutemetronorth.org::a002cfaa-f71a-417d-b19e-a41a87eb6a67" providerId="AD" clId="Web-{816FDEED-5E6B-F624-AE81-EC82B16C9010}" dt="2020-05-26T15:33:12.029" v="32"/>
          <pc:sldLayoutMkLst>
            <pc:docMk/>
            <pc:sldMasterMk cId="475089943" sldId="2147483714"/>
            <pc:sldLayoutMk cId="173771342" sldId="2147483716"/>
          </pc:sldLayoutMkLst>
        </pc:sldLayoutChg>
        <pc:sldLayoutChg chg="add">
          <pc:chgData name="Carson Priest" userId="S::carson.priest@smartcommutemetronorth.org::a002cfaa-f71a-417d-b19e-a41a87eb6a67" providerId="AD" clId="Web-{816FDEED-5E6B-F624-AE81-EC82B16C9010}" dt="2020-05-26T15:33:12.029" v="32"/>
          <pc:sldLayoutMkLst>
            <pc:docMk/>
            <pc:sldMasterMk cId="475089943" sldId="2147483714"/>
            <pc:sldLayoutMk cId="2321244914" sldId="2147483717"/>
          </pc:sldLayoutMkLst>
        </pc:sldLayoutChg>
        <pc:sldLayoutChg chg="add">
          <pc:chgData name="Carson Priest" userId="S::carson.priest@smartcommutemetronorth.org::a002cfaa-f71a-417d-b19e-a41a87eb6a67" providerId="AD" clId="Web-{816FDEED-5E6B-F624-AE81-EC82B16C9010}" dt="2020-05-26T15:33:12.029" v="32"/>
          <pc:sldLayoutMkLst>
            <pc:docMk/>
            <pc:sldMasterMk cId="475089943" sldId="2147483714"/>
            <pc:sldLayoutMk cId="2326875782" sldId="2147483718"/>
          </pc:sldLayoutMkLst>
        </pc:sldLayoutChg>
        <pc:sldLayoutChg chg="add">
          <pc:chgData name="Carson Priest" userId="S::carson.priest@smartcommutemetronorth.org::a002cfaa-f71a-417d-b19e-a41a87eb6a67" providerId="AD" clId="Web-{816FDEED-5E6B-F624-AE81-EC82B16C9010}" dt="2020-05-26T15:33:12.029" v="32"/>
          <pc:sldLayoutMkLst>
            <pc:docMk/>
            <pc:sldMasterMk cId="475089943" sldId="2147483714"/>
            <pc:sldLayoutMk cId="4028467059" sldId="2147483719"/>
          </pc:sldLayoutMkLst>
        </pc:sldLayoutChg>
        <pc:sldLayoutChg chg="add">
          <pc:chgData name="Carson Priest" userId="S::carson.priest@smartcommutemetronorth.org::a002cfaa-f71a-417d-b19e-a41a87eb6a67" providerId="AD" clId="Web-{816FDEED-5E6B-F624-AE81-EC82B16C9010}" dt="2020-05-26T15:33:12.029" v="32"/>
          <pc:sldLayoutMkLst>
            <pc:docMk/>
            <pc:sldMasterMk cId="475089943" sldId="2147483714"/>
            <pc:sldLayoutMk cId="2020942917" sldId="2147483720"/>
          </pc:sldLayoutMkLst>
        </pc:sldLayoutChg>
        <pc:sldLayoutChg chg="add">
          <pc:chgData name="Carson Priest" userId="S::carson.priest@smartcommutemetronorth.org::a002cfaa-f71a-417d-b19e-a41a87eb6a67" providerId="AD" clId="Web-{816FDEED-5E6B-F624-AE81-EC82B16C9010}" dt="2020-05-26T15:33:12.029" v="32"/>
          <pc:sldLayoutMkLst>
            <pc:docMk/>
            <pc:sldMasterMk cId="475089943" sldId="2147483714"/>
            <pc:sldLayoutMk cId="3149430381" sldId="2147483721"/>
          </pc:sldLayoutMkLst>
        </pc:sldLayoutChg>
        <pc:sldLayoutChg chg="add">
          <pc:chgData name="Carson Priest" userId="S::carson.priest@smartcommutemetronorth.org::a002cfaa-f71a-417d-b19e-a41a87eb6a67" providerId="AD" clId="Web-{816FDEED-5E6B-F624-AE81-EC82B16C9010}" dt="2020-05-26T15:33:12.029" v="32"/>
          <pc:sldLayoutMkLst>
            <pc:docMk/>
            <pc:sldMasterMk cId="475089943" sldId="2147483714"/>
            <pc:sldLayoutMk cId="1583861078" sldId="2147483722"/>
          </pc:sldLayoutMkLst>
        </pc:sldLayoutChg>
        <pc:sldLayoutChg chg="add">
          <pc:chgData name="Carson Priest" userId="S::carson.priest@smartcommutemetronorth.org::a002cfaa-f71a-417d-b19e-a41a87eb6a67" providerId="AD" clId="Web-{816FDEED-5E6B-F624-AE81-EC82B16C9010}" dt="2020-05-26T15:33:12.029" v="32"/>
          <pc:sldLayoutMkLst>
            <pc:docMk/>
            <pc:sldMasterMk cId="475089943" sldId="2147483714"/>
            <pc:sldLayoutMk cId="1275643594" sldId="2147483723"/>
          </pc:sldLayoutMkLst>
        </pc:sldLayoutChg>
        <pc:sldLayoutChg chg="add">
          <pc:chgData name="Carson Priest" userId="S::carson.priest@smartcommutemetronorth.org::a002cfaa-f71a-417d-b19e-a41a87eb6a67" providerId="AD" clId="Web-{816FDEED-5E6B-F624-AE81-EC82B16C9010}" dt="2020-05-26T15:33:12.029" v="32"/>
          <pc:sldLayoutMkLst>
            <pc:docMk/>
            <pc:sldMasterMk cId="475089943" sldId="2147483714"/>
            <pc:sldLayoutMk cId="3397816409" sldId="2147483724"/>
          </pc:sldLayoutMkLst>
        </pc:sldLayoutChg>
        <pc:sldLayoutChg chg="add">
          <pc:chgData name="Carson Priest" userId="S::carson.priest@smartcommutemetronorth.org::a002cfaa-f71a-417d-b19e-a41a87eb6a67" providerId="AD" clId="Web-{816FDEED-5E6B-F624-AE81-EC82B16C9010}" dt="2020-05-26T15:33:12.029" v="32"/>
          <pc:sldLayoutMkLst>
            <pc:docMk/>
            <pc:sldMasterMk cId="475089943" sldId="2147483714"/>
            <pc:sldLayoutMk cId="172791461" sldId="2147483725"/>
          </pc:sldLayoutMkLst>
        </pc:sldLayoutChg>
        <pc:sldLayoutChg chg="add">
          <pc:chgData name="Carson Priest" userId="S::carson.priest@smartcommutemetronorth.org::a002cfaa-f71a-417d-b19e-a41a87eb6a67" providerId="AD" clId="Web-{816FDEED-5E6B-F624-AE81-EC82B16C9010}" dt="2020-05-26T15:33:12.029" v="32"/>
          <pc:sldLayoutMkLst>
            <pc:docMk/>
            <pc:sldMasterMk cId="475089943" sldId="2147483714"/>
            <pc:sldLayoutMk cId="253085337" sldId="2147483726"/>
          </pc:sldLayoutMkLst>
        </pc:sldLayoutChg>
        <pc:sldLayoutChg chg="add">
          <pc:chgData name="Carson Priest" userId="S::carson.priest@smartcommutemetronorth.org::a002cfaa-f71a-417d-b19e-a41a87eb6a67" providerId="AD" clId="Web-{816FDEED-5E6B-F624-AE81-EC82B16C9010}" dt="2020-05-26T15:33:12.029" v="32"/>
          <pc:sldLayoutMkLst>
            <pc:docMk/>
            <pc:sldMasterMk cId="475089943" sldId="2147483714"/>
            <pc:sldLayoutMk cId="3273608673" sldId="2147483727"/>
          </pc:sldLayoutMkLst>
        </pc:sldLayoutChg>
        <pc:sldLayoutChg chg="add">
          <pc:chgData name="Carson Priest" userId="S::carson.priest@smartcommutemetronorth.org::a002cfaa-f71a-417d-b19e-a41a87eb6a67" providerId="AD" clId="Web-{816FDEED-5E6B-F624-AE81-EC82B16C9010}" dt="2020-05-26T15:33:12.029" v="32"/>
          <pc:sldLayoutMkLst>
            <pc:docMk/>
            <pc:sldMasterMk cId="475089943" sldId="2147483714"/>
            <pc:sldLayoutMk cId="1101425974" sldId="2147483728"/>
          </pc:sldLayoutMkLst>
        </pc:sldLayoutChg>
        <pc:sldLayoutChg chg="add">
          <pc:chgData name="Carson Priest" userId="S::carson.priest@smartcommutemetronorth.org::a002cfaa-f71a-417d-b19e-a41a87eb6a67" providerId="AD" clId="Web-{816FDEED-5E6B-F624-AE81-EC82B16C9010}" dt="2020-05-26T15:33:12.029" v="32"/>
          <pc:sldLayoutMkLst>
            <pc:docMk/>
            <pc:sldMasterMk cId="475089943" sldId="2147483714"/>
            <pc:sldLayoutMk cId="3756486223" sldId="2147483729"/>
          </pc:sldLayoutMkLst>
        </pc:sldLayoutChg>
        <pc:sldLayoutChg chg="add">
          <pc:chgData name="Carson Priest" userId="S::carson.priest@smartcommutemetronorth.org::a002cfaa-f71a-417d-b19e-a41a87eb6a67" providerId="AD" clId="Web-{816FDEED-5E6B-F624-AE81-EC82B16C9010}" dt="2020-05-26T15:33:12.029" v="32"/>
          <pc:sldLayoutMkLst>
            <pc:docMk/>
            <pc:sldMasterMk cId="475089943" sldId="2147483714"/>
            <pc:sldLayoutMk cId="2053524496" sldId="2147483730"/>
          </pc:sldLayoutMkLst>
        </pc:sldLayoutChg>
        <pc:sldLayoutChg chg="add">
          <pc:chgData name="Carson Priest" userId="S::carson.priest@smartcommutemetronorth.org::a002cfaa-f71a-417d-b19e-a41a87eb6a67" providerId="AD" clId="Web-{816FDEED-5E6B-F624-AE81-EC82B16C9010}" dt="2020-05-26T15:33:12.029" v="32"/>
          <pc:sldLayoutMkLst>
            <pc:docMk/>
            <pc:sldMasterMk cId="475089943" sldId="2147483714"/>
            <pc:sldLayoutMk cId="2150571604" sldId="2147483731"/>
          </pc:sldLayoutMkLst>
        </pc:sldLayoutChg>
      </pc:sldMasterChg>
    </pc:docChg>
  </pc:docChgLst>
  <pc:docChgLst>
    <pc:chgData name="Carson Priest" userId="S::carson.priest@smartcommutemetronorth.org::a002cfaa-f71a-417d-b19e-a41a87eb6a67" providerId="AD" clId="Web-{D57A40D6-5B7D-0D15-5C2D-D4E63FA0D9DE}"/>
    <pc:docChg chg="addSld delSld modSld addMainMaster">
      <pc:chgData name="Carson Priest" userId="S::carson.priest@smartcommutemetronorth.org::a002cfaa-f71a-417d-b19e-a41a87eb6a67" providerId="AD" clId="Web-{D57A40D6-5B7D-0D15-5C2D-D4E63FA0D9DE}" dt="2020-05-27T21:14:36.358" v="387"/>
      <pc:docMkLst>
        <pc:docMk/>
      </pc:docMkLst>
      <pc:sldChg chg="del">
        <pc:chgData name="Carson Priest" userId="S::carson.priest@smartcommutemetronorth.org::a002cfaa-f71a-417d-b19e-a41a87eb6a67" providerId="AD" clId="Web-{D57A40D6-5B7D-0D15-5C2D-D4E63FA0D9DE}" dt="2020-05-27T17:36:44.031" v="254"/>
        <pc:sldMkLst>
          <pc:docMk/>
          <pc:sldMk cId="1128881934" sldId="308"/>
        </pc:sldMkLst>
      </pc:sldChg>
      <pc:sldChg chg="addSp modSp">
        <pc:chgData name="Carson Priest" userId="S::carson.priest@smartcommutemetronorth.org::a002cfaa-f71a-417d-b19e-a41a87eb6a67" providerId="AD" clId="Web-{D57A40D6-5B7D-0D15-5C2D-D4E63FA0D9DE}" dt="2020-05-27T17:36:32.547" v="252" actId="20577"/>
        <pc:sldMkLst>
          <pc:docMk/>
          <pc:sldMk cId="3035419589" sldId="323"/>
        </pc:sldMkLst>
        <pc:spChg chg="mod">
          <ac:chgData name="Carson Priest" userId="S::carson.priest@smartcommutemetronorth.org::a002cfaa-f71a-417d-b19e-a41a87eb6a67" providerId="AD" clId="Web-{D57A40D6-5B7D-0D15-5C2D-D4E63FA0D9DE}" dt="2020-05-27T17:36:32.547" v="252" actId="20577"/>
          <ac:spMkLst>
            <pc:docMk/>
            <pc:sldMk cId="3035419589" sldId="323"/>
            <ac:spMk id="3" creationId="{00000000-0000-0000-0000-000000000000}"/>
          </ac:spMkLst>
        </pc:spChg>
        <pc:spChg chg="add mod">
          <ac:chgData name="Carson Priest" userId="S::carson.priest@smartcommutemetronorth.org::a002cfaa-f71a-417d-b19e-a41a87eb6a67" providerId="AD" clId="Web-{D57A40D6-5B7D-0D15-5C2D-D4E63FA0D9DE}" dt="2020-05-27T17:34:51.046" v="244"/>
          <ac:spMkLst>
            <pc:docMk/>
            <pc:sldMk cId="3035419589" sldId="323"/>
            <ac:spMk id="5" creationId="{7B1CCC33-18A2-47EB-853E-37DA47AF465D}"/>
          </ac:spMkLst>
        </pc:spChg>
      </pc:sldChg>
      <pc:sldChg chg="del">
        <pc:chgData name="Carson Priest" userId="S::carson.priest@smartcommutemetronorth.org::a002cfaa-f71a-417d-b19e-a41a87eb6a67" providerId="AD" clId="Web-{D57A40D6-5B7D-0D15-5C2D-D4E63FA0D9DE}" dt="2020-05-27T17:52:51.086" v="288"/>
        <pc:sldMkLst>
          <pc:docMk/>
          <pc:sldMk cId="3325137393" sldId="325"/>
        </pc:sldMkLst>
      </pc:sldChg>
      <pc:sldChg chg="addSp modSp">
        <pc:chgData name="Carson Priest" userId="S::carson.priest@smartcommutemetronorth.org::a002cfaa-f71a-417d-b19e-a41a87eb6a67" providerId="AD" clId="Web-{D57A40D6-5B7D-0D15-5C2D-D4E63FA0D9DE}" dt="2020-05-27T17:51:48.367" v="285" actId="20577"/>
        <pc:sldMkLst>
          <pc:docMk/>
          <pc:sldMk cId="1899922802" sldId="326"/>
        </pc:sldMkLst>
        <pc:spChg chg="add mod">
          <ac:chgData name="Carson Priest" userId="S::carson.priest@smartcommutemetronorth.org::a002cfaa-f71a-417d-b19e-a41a87eb6a67" providerId="AD" clId="Web-{D57A40D6-5B7D-0D15-5C2D-D4E63FA0D9DE}" dt="2020-05-27T17:51:48.367" v="285" actId="20577"/>
          <ac:spMkLst>
            <pc:docMk/>
            <pc:sldMk cId="1899922802" sldId="326"/>
            <ac:spMk id="3" creationId="{4B71919C-39AF-47EF-B89C-835D67052590}"/>
          </ac:spMkLst>
        </pc:spChg>
        <pc:picChg chg="mod">
          <ac:chgData name="Carson Priest" userId="S::carson.priest@smartcommutemetronorth.org::a002cfaa-f71a-417d-b19e-a41a87eb6a67" providerId="AD" clId="Web-{D57A40D6-5B7D-0D15-5C2D-D4E63FA0D9DE}" dt="2020-05-27T17:49:50.350" v="265" actId="1076"/>
          <ac:picMkLst>
            <pc:docMk/>
            <pc:sldMk cId="1899922802" sldId="326"/>
            <ac:picMk id="7" creationId="{A5277018-018F-4060-85D4-5BB24485A391}"/>
          </ac:picMkLst>
        </pc:picChg>
      </pc:sldChg>
      <pc:sldChg chg="delSp add replId">
        <pc:chgData name="Carson Priest" userId="S::carson.priest@smartcommutemetronorth.org::a002cfaa-f71a-417d-b19e-a41a87eb6a67" providerId="AD" clId="Web-{D57A40D6-5B7D-0D15-5C2D-D4E63FA0D9DE}" dt="2020-05-27T17:37:26" v="256"/>
        <pc:sldMkLst>
          <pc:docMk/>
          <pc:sldMk cId="370079760" sldId="340"/>
        </pc:sldMkLst>
        <pc:spChg chg="del">
          <ac:chgData name="Carson Priest" userId="S::carson.priest@smartcommutemetronorth.org::a002cfaa-f71a-417d-b19e-a41a87eb6a67" providerId="AD" clId="Web-{D57A40D6-5B7D-0D15-5C2D-D4E63FA0D9DE}" dt="2020-05-27T17:37:26" v="256"/>
          <ac:spMkLst>
            <pc:docMk/>
            <pc:sldMk cId="370079760" sldId="340"/>
            <ac:spMk id="5" creationId="{7B1CCC33-18A2-47EB-853E-37DA47AF465D}"/>
          </ac:spMkLst>
        </pc:spChg>
      </pc:sldChg>
      <pc:sldChg chg="add">
        <pc:chgData name="Carson Priest" userId="S::carson.priest@smartcommutemetronorth.org::a002cfaa-f71a-417d-b19e-a41a87eb6a67" providerId="AD" clId="Web-{D57A40D6-5B7D-0D15-5C2D-D4E63FA0D9DE}" dt="2020-05-27T17:40:23.550" v="257"/>
        <pc:sldMkLst>
          <pc:docMk/>
          <pc:sldMk cId="1776112086" sldId="341"/>
        </pc:sldMkLst>
      </pc:sldChg>
      <pc:sldChg chg="add">
        <pc:chgData name="Carson Priest" userId="S::carson.priest@smartcommutemetronorth.org::a002cfaa-f71a-417d-b19e-a41a87eb6a67" providerId="AD" clId="Web-{D57A40D6-5B7D-0D15-5C2D-D4E63FA0D9DE}" dt="2020-05-27T17:40:23.642" v="258"/>
        <pc:sldMkLst>
          <pc:docMk/>
          <pc:sldMk cId="174297467" sldId="342"/>
        </pc:sldMkLst>
      </pc:sldChg>
      <pc:sldChg chg="add">
        <pc:chgData name="Carson Priest" userId="S::carson.priest@smartcommutemetronorth.org::a002cfaa-f71a-417d-b19e-a41a87eb6a67" providerId="AD" clId="Web-{D57A40D6-5B7D-0D15-5C2D-D4E63FA0D9DE}" dt="2020-05-27T17:40:23.752" v="259"/>
        <pc:sldMkLst>
          <pc:docMk/>
          <pc:sldMk cId="491396596" sldId="343"/>
        </pc:sldMkLst>
      </pc:sldChg>
      <pc:sldChg chg="add">
        <pc:chgData name="Carson Priest" userId="S::carson.priest@smartcommutemetronorth.org::a002cfaa-f71a-417d-b19e-a41a87eb6a67" providerId="AD" clId="Web-{D57A40D6-5B7D-0D15-5C2D-D4E63FA0D9DE}" dt="2020-05-27T17:40:23.814" v="260"/>
        <pc:sldMkLst>
          <pc:docMk/>
          <pc:sldMk cId="766344930" sldId="344"/>
        </pc:sldMkLst>
      </pc:sldChg>
      <pc:sldChg chg="add">
        <pc:chgData name="Carson Priest" userId="S::carson.priest@smartcommutemetronorth.org::a002cfaa-f71a-417d-b19e-a41a87eb6a67" providerId="AD" clId="Web-{D57A40D6-5B7D-0D15-5C2D-D4E63FA0D9DE}" dt="2020-05-27T17:40:23.877" v="261"/>
        <pc:sldMkLst>
          <pc:docMk/>
          <pc:sldMk cId="1957705467" sldId="345"/>
        </pc:sldMkLst>
      </pc:sldChg>
      <pc:sldChg chg="add">
        <pc:chgData name="Carson Priest" userId="S::carson.priest@smartcommutemetronorth.org::a002cfaa-f71a-417d-b19e-a41a87eb6a67" providerId="AD" clId="Web-{D57A40D6-5B7D-0D15-5C2D-D4E63FA0D9DE}" dt="2020-05-27T17:40:23.986" v="262"/>
        <pc:sldMkLst>
          <pc:docMk/>
          <pc:sldMk cId="1228169111" sldId="346"/>
        </pc:sldMkLst>
      </pc:sldChg>
      <pc:sldChg chg="add">
        <pc:chgData name="Carson Priest" userId="S::carson.priest@smartcommutemetronorth.org::a002cfaa-f71a-417d-b19e-a41a87eb6a67" providerId="AD" clId="Web-{D57A40D6-5B7D-0D15-5C2D-D4E63FA0D9DE}" dt="2020-05-27T17:40:24.064" v="263"/>
        <pc:sldMkLst>
          <pc:docMk/>
          <pc:sldMk cId="808691773" sldId="347"/>
        </pc:sldMkLst>
      </pc:sldChg>
      <pc:sldChg chg="add replId">
        <pc:chgData name="Carson Priest" userId="S::carson.priest@smartcommutemetronorth.org::a002cfaa-f71a-417d-b19e-a41a87eb6a67" providerId="AD" clId="Web-{D57A40D6-5B7D-0D15-5C2D-D4E63FA0D9DE}" dt="2020-05-27T17:50:04.632" v="266"/>
        <pc:sldMkLst>
          <pc:docMk/>
          <pc:sldMk cId="2443145777" sldId="348"/>
        </pc:sldMkLst>
      </pc:sldChg>
      <pc:sldChg chg="modSp add del replId">
        <pc:chgData name="Carson Priest" userId="S::carson.priest@smartcommutemetronorth.org::a002cfaa-f71a-417d-b19e-a41a87eb6a67" providerId="AD" clId="Web-{D57A40D6-5B7D-0D15-5C2D-D4E63FA0D9DE}" dt="2020-05-27T21:14:36.358" v="387"/>
        <pc:sldMkLst>
          <pc:docMk/>
          <pc:sldMk cId="2638359158" sldId="349"/>
        </pc:sldMkLst>
        <pc:spChg chg="mod">
          <ac:chgData name="Carson Priest" userId="S::carson.priest@smartcommutemetronorth.org::a002cfaa-f71a-417d-b19e-a41a87eb6a67" providerId="AD" clId="Web-{D57A40D6-5B7D-0D15-5C2D-D4E63FA0D9DE}" dt="2020-05-27T17:51:19.226" v="269" actId="20577"/>
          <ac:spMkLst>
            <pc:docMk/>
            <pc:sldMk cId="2638359158" sldId="349"/>
            <ac:spMk id="3" creationId="{00000000-0000-0000-0000-000000000000}"/>
          </ac:spMkLst>
        </pc:spChg>
      </pc:sldChg>
      <pc:sldChg chg="add">
        <pc:chgData name="Carson Priest" userId="S::carson.priest@smartcommutemetronorth.org::a002cfaa-f71a-417d-b19e-a41a87eb6a67" providerId="AD" clId="Web-{D57A40D6-5B7D-0D15-5C2D-D4E63FA0D9DE}" dt="2020-05-27T17:56:00.135" v="289"/>
        <pc:sldMkLst>
          <pc:docMk/>
          <pc:sldMk cId="3869587963" sldId="350"/>
        </pc:sldMkLst>
      </pc:sldChg>
      <pc:sldChg chg="add">
        <pc:chgData name="Carson Priest" userId="S::carson.priest@smartcommutemetronorth.org::a002cfaa-f71a-417d-b19e-a41a87eb6a67" providerId="AD" clId="Web-{D57A40D6-5B7D-0D15-5C2D-D4E63FA0D9DE}" dt="2020-05-27T17:56:00.244" v="290"/>
        <pc:sldMkLst>
          <pc:docMk/>
          <pc:sldMk cId="920640103" sldId="351"/>
        </pc:sldMkLst>
      </pc:sldChg>
      <pc:sldChg chg="add">
        <pc:chgData name="Carson Priest" userId="S::carson.priest@smartcommutemetronorth.org::a002cfaa-f71a-417d-b19e-a41a87eb6a67" providerId="AD" clId="Web-{D57A40D6-5B7D-0D15-5C2D-D4E63FA0D9DE}" dt="2020-05-27T17:56:00.510" v="291"/>
        <pc:sldMkLst>
          <pc:docMk/>
          <pc:sldMk cId="1137603517" sldId="352"/>
        </pc:sldMkLst>
      </pc:sldChg>
      <pc:sldChg chg="add">
        <pc:chgData name="Carson Priest" userId="S::carson.priest@smartcommutemetronorth.org::a002cfaa-f71a-417d-b19e-a41a87eb6a67" providerId="AD" clId="Web-{D57A40D6-5B7D-0D15-5C2D-D4E63FA0D9DE}" dt="2020-05-27T17:56:00.650" v="292"/>
        <pc:sldMkLst>
          <pc:docMk/>
          <pc:sldMk cId="305494874" sldId="353"/>
        </pc:sldMkLst>
      </pc:sldChg>
      <pc:sldChg chg="add">
        <pc:chgData name="Carson Priest" userId="S::carson.priest@smartcommutemetronorth.org::a002cfaa-f71a-417d-b19e-a41a87eb6a67" providerId="AD" clId="Web-{D57A40D6-5B7D-0D15-5C2D-D4E63FA0D9DE}" dt="2020-05-27T17:56:00.853" v="293"/>
        <pc:sldMkLst>
          <pc:docMk/>
          <pc:sldMk cId="2685595325" sldId="354"/>
        </pc:sldMkLst>
      </pc:sldChg>
      <pc:sldChg chg="add">
        <pc:chgData name="Carson Priest" userId="S::carson.priest@smartcommutemetronorth.org::a002cfaa-f71a-417d-b19e-a41a87eb6a67" providerId="AD" clId="Web-{D57A40D6-5B7D-0D15-5C2D-D4E63FA0D9DE}" dt="2020-05-27T17:56:01.025" v="294"/>
        <pc:sldMkLst>
          <pc:docMk/>
          <pc:sldMk cId="712515287" sldId="355"/>
        </pc:sldMkLst>
      </pc:sldChg>
      <pc:sldChg chg="add">
        <pc:chgData name="Carson Priest" userId="S::carson.priest@smartcommutemetronorth.org::a002cfaa-f71a-417d-b19e-a41a87eb6a67" providerId="AD" clId="Web-{D57A40D6-5B7D-0D15-5C2D-D4E63FA0D9DE}" dt="2020-05-27T17:56:01.307" v="295"/>
        <pc:sldMkLst>
          <pc:docMk/>
          <pc:sldMk cId="1868767048" sldId="356"/>
        </pc:sldMkLst>
      </pc:sldChg>
      <pc:sldChg chg="add">
        <pc:chgData name="Carson Priest" userId="S::carson.priest@smartcommutemetronorth.org::a002cfaa-f71a-417d-b19e-a41a87eb6a67" providerId="AD" clId="Web-{D57A40D6-5B7D-0D15-5C2D-D4E63FA0D9DE}" dt="2020-05-27T17:56:01.525" v="296"/>
        <pc:sldMkLst>
          <pc:docMk/>
          <pc:sldMk cId="3776073122" sldId="357"/>
        </pc:sldMkLst>
      </pc:sldChg>
      <pc:sldChg chg="add">
        <pc:chgData name="Carson Priest" userId="S::carson.priest@smartcommutemetronorth.org::a002cfaa-f71a-417d-b19e-a41a87eb6a67" providerId="AD" clId="Web-{D57A40D6-5B7D-0D15-5C2D-D4E63FA0D9DE}" dt="2020-05-27T17:56:01.713" v="297"/>
        <pc:sldMkLst>
          <pc:docMk/>
          <pc:sldMk cId="375269838" sldId="358"/>
        </pc:sldMkLst>
      </pc:sldChg>
      <pc:sldChg chg="add">
        <pc:chgData name="Carson Priest" userId="S::carson.priest@smartcommutemetronorth.org::a002cfaa-f71a-417d-b19e-a41a87eb6a67" providerId="AD" clId="Web-{D57A40D6-5B7D-0D15-5C2D-D4E63FA0D9DE}" dt="2020-05-27T17:56:01.963" v="298"/>
        <pc:sldMkLst>
          <pc:docMk/>
          <pc:sldMk cId="2618175915" sldId="359"/>
        </pc:sldMkLst>
      </pc:sldChg>
      <pc:sldChg chg="add">
        <pc:chgData name="Carson Priest" userId="S::carson.priest@smartcommutemetronorth.org::a002cfaa-f71a-417d-b19e-a41a87eb6a67" providerId="AD" clId="Web-{D57A40D6-5B7D-0D15-5C2D-D4E63FA0D9DE}" dt="2020-05-27T17:56:02.135" v="299"/>
        <pc:sldMkLst>
          <pc:docMk/>
          <pc:sldMk cId="194619248" sldId="360"/>
        </pc:sldMkLst>
      </pc:sldChg>
      <pc:sldChg chg="add">
        <pc:chgData name="Carson Priest" userId="S::carson.priest@smartcommutemetronorth.org::a002cfaa-f71a-417d-b19e-a41a87eb6a67" providerId="AD" clId="Web-{D57A40D6-5B7D-0D15-5C2D-D4E63FA0D9DE}" dt="2020-05-27T17:56:02.432" v="300"/>
        <pc:sldMkLst>
          <pc:docMk/>
          <pc:sldMk cId="2444385617" sldId="361"/>
        </pc:sldMkLst>
      </pc:sldChg>
      <pc:sldChg chg="add">
        <pc:chgData name="Carson Priest" userId="S::carson.priest@smartcommutemetronorth.org::a002cfaa-f71a-417d-b19e-a41a87eb6a67" providerId="AD" clId="Web-{D57A40D6-5B7D-0D15-5C2D-D4E63FA0D9DE}" dt="2020-05-27T17:56:02.603" v="301"/>
        <pc:sldMkLst>
          <pc:docMk/>
          <pc:sldMk cId="3619876568" sldId="362"/>
        </pc:sldMkLst>
      </pc:sldChg>
      <pc:sldChg chg="add">
        <pc:chgData name="Carson Priest" userId="S::carson.priest@smartcommutemetronorth.org::a002cfaa-f71a-417d-b19e-a41a87eb6a67" providerId="AD" clId="Web-{D57A40D6-5B7D-0D15-5C2D-D4E63FA0D9DE}" dt="2020-05-27T17:56:02.853" v="302"/>
        <pc:sldMkLst>
          <pc:docMk/>
          <pc:sldMk cId="1787213853" sldId="363"/>
        </pc:sldMkLst>
      </pc:sldChg>
      <pc:sldChg chg="add">
        <pc:chgData name="Carson Priest" userId="S::carson.priest@smartcommutemetronorth.org::a002cfaa-f71a-417d-b19e-a41a87eb6a67" providerId="AD" clId="Web-{D57A40D6-5B7D-0D15-5C2D-D4E63FA0D9DE}" dt="2020-05-27T17:56:03.072" v="303"/>
        <pc:sldMkLst>
          <pc:docMk/>
          <pc:sldMk cId="1466879510" sldId="364"/>
        </pc:sldMkLst>
      </pc:sldChg>
      <pc:sldChg chg="add del replId">
        <pc:chgData name="Carson Priest" userId="S::carson.priest@smartcommutemetronorth.org::a002cfaa-f71a-417d-b19e-a41a87eb6a67" providerId="AD" clId="Web-{D57A40D6-5B7D-0D15-5C2D-D4E63FA0D9DE}" dt="2020-05-27T17:56:40.119" v="305"/>
        <pc:sldMkLst>
          <pc:docMk/>
          <pc:sldMk cId="2563045441" sldId="365"/>
        </pc:sldMkLst>
      </pc:sldChg>
      <pc:sldChg chg="modSp add replId">
        <pc:chgData name="Carson Priest" userId="S::carson.priest@smartcommutemetronorth.org::a002cfaa-f71a-417d-b19e-a41a87eb6a67" providerId="AD" clId="Web-{D57A40D6-5B7D-0D15-5C2D-D4E63FA0D9DE}" dt="2020-05-27T17:58:32.495" v="384" actId="20577"/>
        <pc:sldMkLst>
          <pc:docMk/>
          <pc:sldMk cId="3451280192" sldId="365"/>
        </pc:sldMkLst>
        <pc:spChg chg="mod">
          <ac:chgData name="Carson Priest" userId="S::carson.priest@smartcommutemetronorth.org::a002cfaa-f71a-417d-b19e-a41a87eb6a67" providerId="AD" clId="Web-{D57A40D6-5B7D-0D15-5C2D-D4E63FA0D9DE}" dt="2020-05-27T17:58:32.495" v="384" actId="20577"/>
          <ac:spMkLst>
            <pc:docMk/>
            <pc:sldMk cId="3451280192" sldId="365"/>
            <ac:spMk id="3" creationId="{00000000-0000-0000-0000-000000000000}"/>
          </ac:spMkLst>
        </pc:spChg>
      </pc:sldChg>
      <pc:sldMasterChg chg="add addSldLayout">
        <pc:chgData name="Carson Priest" userId="S::carson.priest@smartcommutemetronorth.org::a002cfaa-f71a-417d-b19e-a41a87eb6a67" providerId="AD" clId="Web-{D57A40D6-5B7D-0D15-5C2D-D4E63FA0D9DE}" dt="2020-05-27T17:56:00.135" v="289"/>
        <pc:sldMasterMkLst>
          <pc:docMk/>
          <pc:sldMasterMk cId="0" sldId="2147483648"/>
        </pc:sldMasterMkLst>
        <pc:sldLayoutChg chg="add">
          <pc:chgData name="Carson Priest" userId="S::carson.priest@smartcommutemetronorth.org::a002cfaa-f71a-417d-b19e-a41a87eb6a67" providerId="AD" clId="Web-{D57A40D6-5B7D-0D15-5C2D-D4E63FA0D9DE}" dt="2020-05-27T17:56:00.135" v="289"/>
          <pc:sldLayoutMkLst>
            <pc:docMk/>
            <pc:sldMasterMk cId="0" sldId="2147483648"/>
            <pc:sldLayoutMk cId="0" sldId="2147483661"/>
          </pc:sldLayoutMkLst>
        </pc:sldLayoutChg>
        <pc:sldLayoutChg chg="add">
          <pc:chgData name="Carson Priest" userId="S::carson.priest@smartcommutemetronorth.org::a002cfaa-f71a-417d-b19e-a41a87eb6a67" providerId="AD" clId="Web-{D57A40D6-5B7D-0D15-5C2D-D4E63FA0D9DE}" dt="2020-05-27T17:56:00.135" v="289"/>
          <pc:sldLayoutMkLst>
            <pc:docMk/>
            <pc:sldMasterMk cId="0" sldId="2147483648"/>
            <pc:sldLayoutMk cId="0" sldId="2147483662"/>
          </pc:sldLayoutMkLst>
        </pc:sldLayoutChg>
        <pc:sldLayoutChg chg="add">
          <pc:chgData name="Carson Priest" userId="S::carson.priest@smartcommutemetronorth.org::a002cfaa-f71a-417d-b19e-a41a87eb6a67" providerId="AD" clId="Web-{D57A40D6-5B7D-0D15-5C2D-D4E63FA0D9DE}" dt="2020-05-27T17:56:00.135" v="289"/>
          <pc:sldLayoutMkLst>
            <pc:docMk/>
            <pc:sldMasterMk cId="0" sldId="2147483648"/>
            <pc:sldLayoutMk cId="0" sldId="2147483663"/>
          </pc:sldLayoutMkLst>
        </pc:sldLayoutChg>
        <pc:sldLayoutChg chg="add">
          <pc:chgData name="Carson Priest" userId="S::carson.priest@smartcommutemetronorth.org::a002cfaa-f71a-417d-b19e-a41a87eb6a67" providerId="AD" clId="Web-{D57A40D6-5B7D-0D15-5C2D-D4E63FA0D9DE}" dt="2020-05-27T17:56:00.135" v="289"/>
          <pc:sldLayoutMkLst>
            <pc:docMk/>
            <pc:sldMasterMk cId="0" sldId="2147483648"/>
            <pc:sldLayoutMk cId="0" sldId="2147483664"/>
          </pc:sldLayoutMkLst>
        </pc:sldLayoutChg>
        <pc:sldLayoutChg chg="add">
          <pc:chgData name="Carson Priest" userId="S::carson.priest@smartcommutemetronorth.org::a002cfaa-f71a-417d-b19e-a41a87eb6a67" providerId="AD" clId="Web-{D57A40D6-5B7D-0D15-5C2D-D4E63FA0D9DE}" dt="2020-05-27T17:56:00.135" v="289"/>
          <pc:sldLayoutMkLst>
            <pc:docMk/>
            <pc:sldMasterMk cId="0" sldId="2147483648"/>
            <pc:sldLayoutMk cId="0" sldId="2147483665"/>
          </pc:sldLayoutMkLst>
        </pc:sldLayoutChg>
      </pc:sldMasterChg>
      <pc:sldMasterChg chg="add addSldLayout">
        <pc:chgData name="Carson Priest" userId="S::carson.priest@smartcommutemetronorth.org::a002cfaa-f71a-417d-b19e-a41a87eb6a67" providerId="AD" clId="Web-{D57A40D6-5B7D-0D15-5C2D-D4E63FA0D9DE}" dt="2020-05-27T17:40:23.550" v="257"/>
        <pc:sldMasterMkLst>
          <pc:docMk/>
          <pc:sldMasterMk cId="0" sldId="2147483668"/>
        </pc:sldMasterMkLst>
        <pc:sldLayoutChg chg="add">
          <pc:chgData name="Carson Priest" userId="S::carson.priest@smartcommutemetronorth.org::a002cfaa-f71a-417d-b19e-a41a87eb6a67" providerId="AD" clId="Web-{D57A40D6-5B7D-0D15-5C2D-D4E63FA0D9DE}" dt="2020-05-27T17:40:23.550" v="257"/>
          <pc:sldLayoutMkLst>
            <pc:docMk/>
            <pc:sldMasterMk cId="0" sldId="2147483668"/>
            <pc:sldLayoutMk cId="0" sldId="2147483649"/>
          </pc:sldLayoutMkLst>
        </pc:sldLayoutChg>
      </pc:sldMasterChg>
    </pc:docChg>
  </pc:docChgLst>
  <pc:docChgLst>
    <pc:chgData name="Carson Priest" userId="S::carson.priest@smartcommutemetronorth.org::a002cfaa-f71a-417d-b19e-a41a87eb6a67" providerId="AD" clId="Web-{FDAA1D4A-ED00-5121-479F-C2F68E234F27}"/>
    <pc:docChg chg="modSld">
      <pc:chgData name="Carson Priest" userId="S::carson.priest@smartcommutemetronorth.org::a002cfaa-f71a-417d-b19e-a41a87eb6a67" providerId="AD" clId="Web-{FDAA1D4A-ED00-5121-479F-C2F68E234F27}" dt="2020-05-27T17:22:11.146" v="163" actId="20577"/>
      <pc:docMkLst>
        <pc:docMk/>
      </pc:docMkLst>
      <pc:sldChg chg="modSp">
        <pc:chgData name="Carson Priest" userId="S::carson.priest@smartcommutemetronorth.org::a002cfaa-f71a-417d-b19e-a41a87eb6a67" providerId="AD" clId="Web-{FDAA1D4A-ED00-5121-479F-C2F68E234F27}" dt="2020-05-27T17:22:09.787" v="160" actId="20577"/>
        <pc:sldMkLst>
          <pc:docMk/>
          <pc:sldMk cId="3035419589" sldId="323"/>
        </pc:sldMkLst>
        <pc:spChg chg="mod">
          <ac:chgData name="Carson Priest" userId="S::carson.priest@smartcommutemetronorth.org::a002cfaa-f71a-417d-b19e-a41a87eb6a67" providerId="AD" clId="Web-{FDAA1D4A-ED00-5121-479F-C2F68E234F27}" dt="2020-05-27T17:22:09.787" v="160" actId="20577"/>
          <ac:spMkLst>
            <pc:docMk/>
            <pc:sldMk cId="3035419589" sldId="323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170582" cy="482028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3" y="0"/>
            <a:ext cx="3170582" cy="482028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>
              <a:defRPr sz="1200"/>
            </a:lvl1pPr>
          </a:lstStyle>
          <a:p>
            <a:fld id="{91995562-27A5-4A65-A9EF-FB321073DF5A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19173"/>
            <a:ext cx="3170582" cy="482028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3" y="9119173"/>
            <a:ext cx="3170582" cy="482028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>
              <a:defRPr sz="1200"/>
            </a:lvl1pPr>
          </a:lstStyle>
          <a:p>
            <a:fld id="{A3077D7B-4A3F-4D26-BEA4-43DB1ACF44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09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170582" cy="482028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3" y="0"/>
            <a:ext cx="3170582" cy="482028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>
              <a:defRPr sz="1200"/>
            </a:lvl1pPr>
          </a:lstStyle>
          <a:p>
            <a:fld id="{EEDC6654-E72B-40F2-8A9A-AC9D13AF8E6D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9" tIns="47414" rIns="94829" bIns="474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620250"/>
            <a:ext cx="5850835" cy="3780800"/>
          </a:xfrm>
          <a:prstGeom prst="rect">
            <a:avLst/>
          </a:prstGeom>
        </p:spPr>
        <p:txBody>
          <a:bodyPr vert="horz" lIns="94829" tIns="47414" rIns="94829" bIns="474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19173"/>
            <a:ext cx="3170582" cy="482028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3" y="9119173"/>
            <a:ext cx="3170582" cy="482028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>
              <a:defRPr sz="1200"/>
            </a:lvl1pPr>
          </a:lstStyle>
          <a:p>
            <a:fld id="{7A9E9973-E741-45F4-80C3-ACA5A7D86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57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- This was our work plan Before COVID, or BC...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8575B-1874-4215-AF1A-F6A9EC9E2C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18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21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4896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8575B-1874-4215-AF1A-F6A9EC9E2C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71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8575B-1874-4215-AF1A-F6A9EC9E2C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73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15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6448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0827" indent="0"/>
            <a:r>
              <a:rPr lang="en-US" dirty="0"/>
              <a:t>Most-congested freeway in Colorado </a:t>
            </a:r>
          </a:p>
          <a:p>
            <a:pPr marL="120827" indent="0"/>
            <a:r>
              <a:rPr lang="en-US" dirty="0"/>
              <a:t>(based on hours of congestion per day)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16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2117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17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5186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18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8330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19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1707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20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5310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02E-DD2F-4CA1-8DF6-4E5A0508632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" y="0"/>
            <a:ext cx="12168187" cy="1390650"/>
            <a:chOff x="0" y="657225"/>
            <a:chExt cx="12468225" cy="1457324"/>
          </a:xfrm>
        </p:grpSpPr>
        <p:pic>
          <p:nvPicPr>
            <p:cNvPr id="8" name="Picture 7"/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0" y="657225"/>
              <a:ext cx="10944225" cy="1457324"/>
            </a:xfrm>
            <a:prstGeom prst="rect">
              <a:avLst/>
            </a:prstGeom>
          </p:spPr>
        </p:pic>
        <p:pic>
          <p:nvPicPr>
            <p:cNvPr id="9" name="Picture 8"/>
            <p:cNvPicPr/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3"/>
            <a:stretch/>
          </p:blipFill>
          <p:spPr bwMode="auto">
            <a:xfrm>
              <a:off x="10935335" y="657225"/>
              <a:ext cx="1532890" cy="145732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2547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02E-DD2F-4CA1-8DF6-4E5A05086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319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02E-DD2F-4CA1-8DF6-4E5A05086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670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698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71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244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875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46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942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430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86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6555" y="32543"/>
            <a:ext cx="5389788" cy="1325563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726" y="1697831"/>
            <a:ext cx="11472862" cy="4790055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 marL="685809" indent="-228604">
              <a:buFont typeface="Courier New" panose="02070309020205020404" pitchFamily="49" charset="0"/>
              <a:buChar char="o"/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 marL="1257315" indent="-342904">
              <a:buClr>
                <a:schemeClr val="accent5">
                  <a:lumMod val="50000"/>
                </a:schemeClr>
              </a:buClr>
              <a:buFont typeface="Calibri" panose="020F0502020204030204" pitchFamily="34" charset="0"/>
              <a:buChar char="⁻"/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02E-DD2F-4CA1-8DF6-4E5A0508632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" y="0"/>
            <a:ext cx="12168187" cy="1390650"/>
            <a:chOff x="0" y="657225"/>
            <a:chExt cx="12468225" cy="1457324"/>
          </a:xfrm>
        </p:grpSpPr>
        <p:pic>
          <p:nvPicPr>
            <p:cNvPr id="8" name="Picture 7"/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0" y="657225"/>
              <a:ext cx="10944225" cy="1457324"/>
            </a:xfrm>
            <a:prstGeom prst="rect">
              <a:avLst/>
            </a:prstGeom>
          </p:spPr>
        </p:pic>
        <p:pic>
          <p:nvPicPr>
            <p:cNvPr id="9" name="Picture 8"/>
            <p:cNvPicPr/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3"/>
            <a:stretch/>
          </p:blipFill>
          <p:spPr bwMode="auto">
            <a:xfrm>
              <a:off x="10935335" y="657225"/>
              <a:ext cx="1532890" cy="145732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76020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643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816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7914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853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36086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425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4862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5244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" y="0"/>
            <a:ext cx="4654551" cy="6858000"/>
          </a:xfrm>
          <a:custGeom>
            <a:avLst/>
            <a:gdLst/>
            <a:ahLst/>
            <a:cxnLst/>
            <a:rect l="l" t="t" r="r" b="b"/>
            <a:pathLst>
              <a:path w="4654550" h="6858000">
                <a:moveTo>
                  <a:pt x="4654296" y="0"/>
                </a:moveTo>
                <a:lnTo>
                  <a:pt x="0" y="0"/>
                </a:lnTo>
                <a:lnTo>
                  <a:pt x="0" y="6858000"/>
                </a:lnTo>
                <a:lnTo>
                  <a:pt x="4654296" y="6858000"/>
                </a:lnTo>
                <a:lnTo>
                  <a:pt x="4654296" y="0"/>
                </a:lnTo>
                <a:close/>
              </a:path>
            </a:pathLst>
          </a:custGeom>
          <a:solidFill>
            <a:srgbClr val="495255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7818120" y="6351444"/>
            <a:ext cx="2641803" cy="93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g object 18"/>
          <p:cNvSpPr/>
          <p:nvPr/>
        </p:nvSpPr>
        <p:spPr>
          <a:xfrm>
            <a:off x="10759440" y="62179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182880" y="0"/>
                </a:moveTo>
                <a:lnTo>
                  <a:pt x="134262" y="6532"/>
                </a:lnTo>
                <a:lnTo>
                  <a:pt x="90576" y="24968"/>
                </a:lnTo>
                <a:lnTo>
                  <a:pt x="53563" y="53563"/>
                </a:lnTo>
                <a:lnTo>
                  <a:pt x="24968" y="90576"/>
                </a:lnTo>
                <a:lnTo>
                  <a:pt x="6532" y="134262"/>
                </a:lnTo>
                <a:lnTo>
                  <a:pt x="0" y="182879"/>
                </a:lnTo>
                <a:lnTo>
                  <a:pt x="6532" y="231497"/>
                </a:lnTo>
                <a:lnTo>
                  <a:pt x="24968" y="275183"/>
                </a:lnTo>
                <a:lnTo>
                  <a:pt x="53563" y="312196"/>
                </a:lnTo>
                <a:lnTo>
                  <a:pt x="90576" y="340791"/>
                </a:lnTo>
                <a:lnTo>
                  <a:pt x="134262" y="359227"/>
                </a:lnTo>
                <a:lnTo>
                  <a:pt x="182880" y="365759"/>
                </a:lnTo>
                <a:lnTo>
                  <a:pt x="231497" y="359227"/>
                </a:lnTo>
                <a:lnTo>
                  <a:pt x="275183" y="340791"/>
                </a:lnTo>
                <a:lnTo>
                  <a:pt x="312196" y="312196"/>
                </a:lnTo>
                <a:lnTo>
                  <a:pt x="340791" y="275183"/>
                </a:lnTo>
                <a:lnTo>
                  <a:pt x="359227" y="231497"/>
                </a:lnTo>
                <a:lnTo>
                  <a:pt x="365760" y="182879"/>
                </a:lnTo>
                <a:lnTo>
                  <a:pt x="359227" y="134262"/>
                </a:lnTo>
                <a:lnTo>
                  <a:pt x="340791" y="90576"/>
                </a:lnTo>
                <a:lnTo>
                  <a:pt x="312196" y="53563"/>
                </a:lnTo>
                <a:lnTo>
                  <a:pt x="275183" y="24968"/>
                </a:lnTo>
                <a:lnTo>
                  <a:pt x="231497" y="6532"/>
                </a:lnTo>
                <a:lnTo>
                  <a:pt x="182880" y="0"/>
                </a:lnTo>
                <a:close/>
              </a:path>
            </a:pathLst>
          </a:custGeom>
          <a:solidFill>
            <a:srgbClr val="1D1D1D">
              <a:alpha val="70195"/>
            </a:srgbClr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" name="bg object 19"/>
          <p:cNvSpPr/>
          <p:nvPr/>
        </p:nvSpPr>
        <p:spPr>
          <a:xfrm>
            <a:off x="4898138" y="719327"/>
            <a:ext cx="2807335" cy="5364480"/>
          </a:xfrm>
          <a:custGeom>
            <a:avLst/>
            <a:gdLst/>
            <a:ahLst/>
            <a:cxnLst/>
            <a:rect l="l" t="t" r="r" b="b"/>
            <a:pathLst>
              <a:path w="2807334" h="5364480">
                <a:moveTo>
                  <a:pt x="2807208" y="467880"/>
                </a:moveTo>
                <a:lnTo>
                  <a:pt x="2804782" y="420052"/>
                </a:lnTo>
                <a:lnTo>
                  <a:pt x="2797695" y="373595"/>
                </a:lnTo>
                <a:lnTo>
                  <a:pt x="2786164" y="328752"/>
                </a:lnTo>
                <a:lnTo>
                  <a:pt x="2770428" y="285762"/>
                </a:lnTo>
                <a:lnTo>
                  <a:pt x="2750731" y="244868"/>
                </a:lnTo>
                <a:lnTo>
                  <a:pt x="2727299" y="206286"/>
                </a:lnTo>
                <a:lnTo>
                  <a:pt x="2700363" y="170268"/>
                </a:lnTo>
                <a:lnTo>
                  <a:pt x="2670162" y="137045"/>
                </a:lnTo>
                <a:lnTo>
                  <a:pt x="2636939" y="106845"/>
                </a:lnTo>
                <a:lnTo>
                  <a:pt x="2600922" y="79908"/>
                </a:lnTo>
                <a:lnTo>
                  <a:pt x="2562339" y="56476"/>
                </a:lnTo>
                <a:lnTo>
                  <a:pt x="2521445" y="36779"/>
                </a:lnTo>
                <a:lnTo>
                  <a:pt x="2478455" y="21043"/>
                </a:lnTo>
                <a:lnTo>
                  <a:pt x="2433612" y="9512"/>
                </a:lnTo>
                <a:lnTo>
                  <a:pt x="2387155" y="2425"/>
                </a:lnTo>
                <a:lnTo>
                  <a:pt x="2339327" y="0"/>
                </a:lnTo>
                <a:lnTo>
                  <a:pt x="467880" y="0"/>
                </a:lnTo>
                <a:lnTo>
                  <a:pt x="420039" y="2425"/>
                </a:lnTo>
                <a:lnTo>
                  <a:pt x="373583" y="9512"/>
                </a:lnTo>
                <a:lnTo>
                  <a:pt x="328739" y="21043"/>
                </a:lnTo>
                <a:lnTo>
                  <a:pt x="285750" y="36779"/>
                </a:lnTo>
                <a:lnTo>
                  <a:pt x="244856" y="56476"/>
                </a:lnTo>
                <a:lnTo>
                  <a:pt x="206273" y="79908"/>
                </a:lnTo>
                <a:lnTo>
                  <a:pt x="170256" y="106845"/>
                </a:lnTo>
                <a:lnTo>
                  <a:pt x="137033" y="137045"/>
                </a:lnTo>
                <a:lnTo>
                  <a:pt x="106832" y="170268"/>
                </a:lnTo>
                <a:lnTo>
                  <a:pt x="79895" y="206286"/>
                </a:lnTo>
                <a:lnTo>
                  <a:pt x="56464" y="244868"/>
                </a:lnTo>
                <a:lnTo>
                  <a:pt x="36766" y="285762"/>
                </a:lnTo>
                <a:lnTo>
                  <a:pt x="21031" y="328752"/>
                </a:lnTo>
                <a:lnTo>
                  <a:pt x="9499" y="373595"/>
                </a:lnTo>
                <a:lnTo>
                  <a:pt x="2413" y="420052"/>
                </a:lnTo>
                <a:lnTo>
                  <a:pt x="0" y="467880"/>
                </a:lnTo>
                <a:lnTo>
                  <a:pt x="0" y="4896599"/>
                </a:lnTo>
                <a:lnTo>
                  <a:pt x="2413" y="4944440"/>
                </a:lnTo>
                <a:lnTo>
                  <a:pt x="9499" y="4990897"/>
                </a:lnTo>
                <a:lnTo>
                  <a:pt x="21031" y="5035740"/>
                </a:lnTo>
                <a:lnTo>
                  <a:pt x="36766" y="5078730"/>
                </a:lnTo>
                <a:lnTo>
                  <a:pt x="56464" y="5119624"/>
                </a:lnTo>
                <a:lnTo>
                  <a:pt x="79895" y="5158206"/>
                </a:lnTo>
                <a:lnTo>
                  <a:pt x="106832" y="5194224"/>
                </a:lnTo>
                <a:lnTo>
                  <a:pt x="137033" y="5227447"/>
                </a:lnTo>
                <a:lnTo>
                  <a:pt x="170256" y="5257647"/>
                </a:lnTo>
                <a:lnTo>
                  <a:pt x="206273" y="5284584"/>
                </a:lnTo>
                <a:lnTo>
                  <a:pt x="244856" y="5308016"/>
                </a:lnTo>
                <a:lnTo>
                  <a:pt x="285750" y="5327713"/>
                </a:lnTo>
                <a:lnTo>
                  <a:pt x="328739" y="5343449"/>
                </a:lnTo>
                <a:lnTo>
                  <a:pt x="373583" y="5354980"/>
                </a:lnTo>
                <a:lnTo>
                  <a:pt x="420039" y="5362067"/>
                </a:lnTo>
                <a:lnTo>
                  <a:pt x="467880" y="5364480"/>
                </a:lnTo>
                <a:lnTo>
                  <a:pt x="2339327" y="5364480"/>
                </a:lnTo>
                <a:lnTo>
                  <a:pt x="2387155" y="5362067"/>
                </a:lnTo>
                <a:lnTo>
                  <a:pt x="2433612" y="5354980"/>
                </a:lnTo>
                <a:lnTo>
                  <a:pt x="2478455" y="5343449"/>
                </a:lnTo>
                <a:lnTo>
                  <a:pt x="2521445" y="5327713"/>
                </a:lnTo>
                <a:lnTo>
                  <a:pt x="2562339" y="5308016"/>
                </a:lnTo>
                <a:lnTo>
                  <a:pt x="2600922" y="5284584"/>
                </a:lnTo>
                <a:lnTo>
                  <a:pt x="2636939" y="5257647"/>
                </a:lnTo>
                <a:lnTo>
                  <a:pt x="2670162" y="5227447"/>
                </a:lnTo>
                <a:lnTo>
                  <a:pt x="2700363" y="5194224"/>
                </a:lnTo>
                <a:lnTo>
                  <a:pt x="2727299" y="5158206"/>
                </a:lnTo>
                <a:lnTo>
                  <a:pt x="2750731" y="5119624"/>
                </a:lnTo>
                <a:lnTo>
                  <a:pt x="2770428" y="5078730"/>
                </a:lnTo>
                <a:lnTo>
                  <a:pt x="2786164" y="5035740"/>
                </a:lnTo>
                <a:lnTo>
                  <a:pt x="2797695" y="4990897"/>
                </a:lnTo>
                <a:lnTo>
                  <a:pt x="2804782" y="4944440"/>
                </a:lnTo>
                <a:lnTo>
                  <a:pt x="2807208" y="4896599"/>
                </a:lnTo>
                <a:lnTo>
                  <a:pt x="2807208" y="467880"/>
                </a:lnTo>
                <a:close/>
              </a:path>
            </a:pathLst>
          </a:custGeom>
          <a:solidFill>
            <a:srgbClr val="9BAEB5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5742" y="1238035"/>
            <a:ext cx="10640516" cy="276999"/>
          </a:xfrm>
        </p:spPr>
        <p:txBody>
          <a:bodyPr lIns="0" tIns="0" rIns="0" bIns="0"/>
          <a:lstStyle>
            <a:lvl1pPr>
              <a:defRPr sz="1800" b="1" i="0">
                <a:solidFill>
                  <a:srgbClr val="4A4A4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28575">
              <a:lnSpc>
                <a:spcPct val="100000"/>
              </a:lnSpc>
              <a:spcBef>
                <a:spcPts val="19"/>
              </a:spcBef>
            </a:pPr>
            <a:fld id="{81D60167-4931-47E6-BA6A-407CBD079E47}" type="slidenum">
              <a:rPr spc="-19" dirty="0"/>
              <a:pPr marL="28575">
                <a:lnSpc>
                  <a:spcPct val="100000"/>
                </a:lnSpc>
                <a:spcBef>
                  <a:spcPts val="19"/>
                </a:spcBef>
              </a:pPr>
              <a:t>‹#›</a:t>
            </a:fld>
            <a:endParaRPr spc="-19" dirty="0"/>
          </a:p>
        </p:txBody>
      </p:sp>
    </p:spTree>
    <p:extLst>
      <p:ext uri="{BB962C8B-B14F-4D97-AF65-F5344CB8AC3E}">
        <p14:creationId xmlns:p14="http://schemas.microsoft.com/office/powerpoint/2010/main" val="21505716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1 Col">
  <p:cSld name="Content_1 Col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2996946" y="-2"/>
            <a:ext cx="8509254" cy="1143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10820400" cy="457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87630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02E-DD2F-4CA1-8DF6-4E5A05086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0284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02E-DD2F-4CA1-8DF6-4E5A05086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926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02E-DD2F-4CA1-8DF6-4E5A05086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793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02E-DD2F-4CA1-8DF6-4E5A05086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508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02E-DD2F-4CA1-8DF6-4E5A05086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35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02E-DD2F-4CA1-8DF6-4E5A05086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668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02E-DD2F-4CA1-8DF6-4E5A05086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554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4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3502E-DD2F-4CA1-8DF6-4E5A05086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29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0899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1" name="Google Shape;11;p1"/>
          <p:cNvCxnSpPr/>
          <p:nvPr/>
        </p:nvCxnSpPr>
        <p:spPr>
          <a:xfrm>
            <a:off x="0" y="1143000"/>
            <a:ext cx="12188952" cy="0"/>
          </a:xfrm>
          <a:prstGeom prst="straightConnector1">
            <a:avLst/>
          </a:prstGeom>
          <a:noFill/>
          <a:ln w="82550" cap="flat" cmpd="sng">
            <a:solidFill>
              <a:srgbClr val="EF752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2996946" y="-2"/>
            <a:ext cx="8509254" cy="1143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87630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" name="Google Shape;1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228600"/>
            <a:ext cx="1625346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"/>
          <p:cNvSpPr txBox="1">
            <a:spLocks noGrp="1"/>
          </p:cNvSpPr>
          <p:nvPr>
            <p:ph type="body" idx="1"/>
          </p:nvPr>
        </p:nvSpPr>
        <p:spPr>
          <a:xfrm>
            <a:off x="684276" y="1600200"/>
            <a:ext cx="108204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8">
          <p15:clr>
            <a:srgbClr val="F26B43"/>
          </p15:clr>
        </p15:guide>
        <p15:guide id="2" pos="432">
          <p15:clr>
            <a:srgbClr val="F26B43"/>
          </p15:clr>
        </p15:guide>
        <p15:guide id="3" pos="7248">
          <p15:clr>
            <a:srgbClr val="F26B43"/>
          </p15:clr>
        </p15:guide>
        <p15:guide id="4" orient="horz" pos="3888">
          <p15:clr>
            <a:srgbClr val="F26B43"/>
          </p15:clr>
        </p15:guide>
        <p15:guide id="5" pos="3696">
          <p15:clr>
            <a:srgbClr val="F26B43"/>
          </p15:clr>
        </p15:guide>
        <p15:guide id="6" pos="398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102360"/>
          </a:xfrm>
          <a:custGeom>
            <a:avLst/>
            <a:gdLst/>
            <a:ahLst/>
            <a:cxnLst/>
            <a:rect l="l" t="t" r="r" b="b"/>
            <a:pathLst>
              <a:path w="12192000" h="1102360">
                <a:moveTo>
                  <a:pt x="0" y="1101852"/>
                </a:moveTo>
                <a:lnTo>
                  <a:pt x="12192000" y="1101852"/>
                </a:lnTo>
                <a:lnTo>
                  <a:pt x="12192000" y="0"/>
                </a:lnTo>
                <a:lnTo>
                  <a:pt x="0" y="0"/>
                </a:lnTo>
                <a:lnTo>
                  <a:pt x="0" y="1101852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101852"/>
            <a:ext cx="12189460" cy="82550"/>
          </a:xfrm>
          <a:custGeom>
            <a:avLst/>
            <a:gdLst/>
            <a:ahLst/>
            <a:cxnLst/>
            <a:rect l="l" t="t" r="r" b="b"/>
            <a:pathLst>
              <a:path w="12189460" h="82550">
                <a:moveTo>
                  <a:pt x="0" y="82296"/>
                </a:moveTo>
                <a:lnTo>
                  <a:pt x="12188952" y="82296"/>
                </a:lnTo>
                <a:lnTo>
                  <a:pt x="12188952" y="0"/>
                </a:lnTo>
                <a:lnTo>
                  <a:pt x="0" y="0"/>
                </a:lnTo>
                <a:lnTo>
                  <a:pt x="0" y="82296"/>
                </a:lnTo>
                <a:close/>
              </a:path>
            </a:pathLst>
          </a:custGeom>
          <a:solidFill>
            <a:srgbClr val="EF75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85799" y="229635"/>
            <a:ext cx="419734" cy="648970"/>
          </a:xfrm>
          <a:custGeom>
            <a:avLst/>
            <a:gdLst/>
            <a:ahLst/>
            <a:cxnLst/>
            <a:rect l="l" t="t" r="r" b="b"/>
            <a:pathLst>
              <a:path w="419734" h="648969">
                <a:moveTo>
                  <a:pt x="0" y="648569"/>
                </a:moveTo>
                <a:lnTo>
                  <a:pt x="20356" y="595810"/>
                </a:lnTo>
                <a:lnTo>
                  <a:pt x="41196" y="543196"/>
                </a:lnTo>
                <a:lnTo>
                  <a:pt x="62422" y="490678"/>
                </a:lnTo>
                <a:lnTo>
                  <a:pt x="83938" y="438208"/>
                </a:lnTo>
                <a:lnTo>
                  <a:pt x="68417" y="442098"/>
                </a:lnTo>
                <a:lnTo>
                  <a:pt x="55165" y="445795"/>
                </a:lnTo>
                <a:lnTo>
                  <a:pt x="42009" y="450070"/>
                </a:lnTo>
                <a:lnTo>
                  <a:pt x="26777" y="455696"/>
                </a:lnTo>
                <a:lnTo>
                  <a:pt x="48695" y="406891"/>
                </a:lnTo>
                <a:lnTo>
                  <a:pt x="71193" y="358423"/>
                </a:lnTo>
                <a:lnTo>
                  <a:pt x="94269" y="310245"/>
                </a:lnTo>
                <a:lnTo>
                  <a:pt x="117925" y="262308"/>
                </a:lnTo>
                <a:lnTo>
                  <a:pt x="121691" y="253018"/>
                </a:lnTo>
                <a:lnTo>
                  <a:pt x="128064" y="237138"/>
                </a:lnTo>
                <a:lnTo>
                  <a:pt x="131829" y="227848"/>
                </a:lnTo>
                <a:lnTo>
                  <a:pt x="117000" y="230122"/>
                </a:lnTo>
                <a:lnTo>
                  <a:pt x="104343" y="232541"/>
                </a:lnTo>
                <a:lnTo>
                  <a:pt x="91783" y="235442"/>
                </a:lnTo>
                <a:lnTo>
                  <a:pt x="77243" y="239163"/>
                </a:lnTo>
                <a:lnTo>
                  <a:pt x="94937" y="205434"/>
                </a:lnTo>
                <a:lnTo>
                  <a:pt x="110265" y="176865"/>
                </a:lnTo>
                <a:lnTo>
                  <a:pt x="125690" y="148970"/>
                </a:lnTo>
                <a:lnTo>
                  <a:pt x="143673" y="117267"/>
                </a:lnTo>
                <a:lnTo>
                  <a:pt x="161970" y="84912"/>
                </a:lnTo>
                <a:lnTo>
                  <a:pt x="177661" y="57476"/>
                </a:lnTo>
                <a:lnTo>
                  <a:pt x="193351" y="30618"/>
                </a:lnTo>
                <a:lnTo>
                  <a:pt x="211648" y="0"/>
                </a:lnTo>
                <a:lnTo>
                  <a:pt x="229720" y="29935"/>
                </a:lnTo>
                <a:lnTo>
                  <a:pt x="245378" y="56254"/>
                </a:lnTo>
                <a:lnTo>
                  <a:pt x="261036" y="83249"/>
                </a:lnTo>
                <a:lnTo>
                  <a:pt x="279108" y="115209"/>
                </a:lnTo>
                <a:lnTo>
                  <a:pt x="283227" y="122924"/>
                </a:lnTo>
                <a:lnTo>
                  <a:pt x="291467" y="137326"/>
                </a:lnTo>
                <a:lnTo>
                  <a:pt x="285384" y="145523"/>
                </a:lnTo>
                <a:lnTo>
                  <a:pt x="279494" y="153913"/>
                </a:lnTo>
                <a:lnTo>
                  <a:pt x="273797" y="162496"/>
                </a:lnTo>
                <a:lnTo>
                  <a:pt x="268293" y="171271"/>
                </a:lnTo>
                <a:lnTo>
                  <a:pt x="267778" y="171786"/>
                </a:lnTo>
                <a:lnTo>
                  <a:pt x="267778" y="172814"/>
                </a:lnTo>
                <a:lnTo>
                  <a:pt x="267264" y="173329"/>
                </a:lnTo>
                <a:lnTo>
                  <a:pt x="249779" y="208713"/>
                </a:lnTo>
                <a:lnTo>
                  <a:pt x="236688" y="245399"/>
                </a:lnTo>
                <a:lnTo>
                  <a:pt x="227942" y="283339"/>
                </a:lnTo>
                <a:lnTo>
                  <a:pt x="223492" y="322484"/>
                </a:lnTo>
                <a:lnTo>
                  <a:pt x="223709" y="358833"/>
                </a:lnTo>
                <a:lnTo>
                  <a:pt x="227547" y="394555"/>
                </a:lnTo>
                <a:lnTo>
                  <a:pt x="235151" y="429601"/>
                </a:lnTo>
                <a:lnTo>
                  <a:pt x="246665" y="463925"/>
                </a:lnTo>
                <a:lnTo>
                  <a:pt x="249755" y="471125"/>
                </a:lnTo>
                <a:lnTo>
                  <a:pt x="250785" y="474726"/>
                </a:lnTo>
                <a:lnTo>
                  <a:pt x="268293" y="509700"/>
                </a:lnTo>
                <a:lnTo>
                  <a:pt x="268808" y="510215"/>
                </a:lnTo>
                <a:lnTo>
                  <a:pt x="269323" y="511243"/>
                </a:lnTo>
                <a:lnTo>
                  <a:pt x="269838" y="511758"/>
                </a:lnTo>
                <a:lnTo>
                  <a:pt x="276509" y="522454"/>
                </a:lnTo>
                <a:lnTo>
                  <a:pt x="283420" y="532909"/>
                </a:lnTo>
                <a:lnTo>
                  <a:pt x="314897" y="572191"/>
                </a:lnTo>
                <a:lnTo>
                  <a:pt x="353568" y="607109"/>
                </a:lnTo>
                <a:lnTo>
                  <a:pt x="396470" y="635864"/>
                </a:lnTo>
                <a:lnTo>
                  <a:pt x="419177" y="647541"/>
                </a:lnTo>
                <a:lnTo>
                  <a:pt x="370352" y="632489"/>
                </a:lnTo>
                <a:lnTo>
                  <a:pt x="323138" y="621268"/>
                </a:lnTo>
                <a:lnTo>
                  <a:pt x="277086" y="613861"/>
                </a:lnTo>
                <a:lnTo>
                  <a:pt x="231745" y="610252"/>
                </a:lnTo>
                <a:lnTo>
                  <a:pt x="186668" y="610423"/>
                </a:lnTo>
                <a:lnTo>
                  <a:pt x="141404" y="614357"/>
                </a:lnTo>
                <a:lnTo>
                  <a:pt x="95504" y="622037"/>
                </a:lnTo>
                <a:lnTo>
                  <a:pt x="48519" y="633447"/>
                </a:lnTo>
                <a:lnTo>
                  <a:pt x="0" y="648569"/>
                </a:lnTo>
                <a:close/>
              </a:path>
            </a:pathLst>
          </a:custGeom>
          <a:solidFill>
            <a:srgbClr val="2859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84378" y="405535"/>
            <a:ext cx="331470" cy="170815"/>
          </a:xfrm>
          <a:custGeom>
            <a:avLst/>
            <a:gdLst/>
            <a:ahLst/>
            <a:cxnLst/>
            <a:rect l="l" t="t" r="r" b="b"/>
            <a:pathLst>
              <a:path w="331469" h="170815">
                <a:moveTo>
                  <a:pt x="0" y="170243"/>
                </a:moveTo>
                <a:lnTo>
                  <a:pt x="0" y="165614"/>
                </a:lnTo>
                <a:lnTo>
                  <a:pt x="2470" y="137285"/>
                </a:lnTo>
                <a:lnTo>
                  <a:pt x="21507" y="84100"/>
                </a:lnTo>
                <a:lnTo>
                  <a:pt x="64796" y="34500"/>
                </a:lnTo>
                <a:lnTo>
                  <a:pt x="129504" y="4042"/>
                </a:lnTo>
                <a:lnTo>
                  <a:pt x="165816" y="0"/>
                </a:lnTo>
                <a:lnTo>
                  <a:pt x="214335" y="7232"/>
                </a:lnTo>
                <a:lnTo>
                  <a:pt x="257737" y="27773"/>
                </a:lnTo>
                <a:lnTo>
                  <a:pt x="293414" y="59887"/>
                </a:lnTo>
                <a:lnTo>
                  <a:pt x="318759" y="101837"/>
                </a:lnTo>
                <a:lnTo>
                  <a:pt x="330346" y="148488"/>
                </a:lnTo>
                <a:lnTo>
                  <a:pt x="331119" y="164585"/>
                </a:lnTo>
                <a:lnTo>
                  <a:pt x="237396" y="82807"/>
                </a:lnTo>
                <a:lnTo>
                  <a:pt x="168906" y="142469"/>
                </a:lnTo>
                <a:lnTo>
                  <a:pt x="100417" y="82807"/>
                </a:lnTo>
                <a:lnTo>
                  <a:pt x="0" y="170243"/>
                </a:lnTo>
                <a:close/>
              </a:path>
            </a:pathLst>
          </a:custGeom>
          <a:solidFill>
            <a:srgbClr val="F9CE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09292" y="231539"/>
            <a:ext cx="652780" cy="473075"/>
          </a:xfrm>
          <a:custGeom>
            <a:avLst/>
            <a:gdLst/>
            <a:ahLst/>
            <a:cxnLst/>
            <a:rect l="l" t="t" r="r" b="b"/>
            <a:pathLst>
              <a:path w="652780" h="473075">
                <a:moveTo>
                  <a:pt x="27292" y="472821"/>
                </a:moveTo>
                <a:lnTo>
                  <a:pt x="26262" y="469221"/>
                </a:lnTo>
                <a:lnTo>
                  <a:pt x="23173" y="462020"/>
                </a:lnTo>
                <a:lnTo>
                  <a:pt x="11659" y="427697"/>
                </a:lnTo>
                <a:lnTo>
                  <a:pt x="4055" y="392650"/>
                </a:lnTo>
                <a:lnTo>
                  <a:pt x="217" y="356928"/>
                </a:lnTo>
                <a:lnTo>
                  <a:pt x="0" y="320580"/>
                </a:lnTo>
                <a:lnTo>
                  <a:pt x="4449" y="281434"/>
                </a:lnTo>
                <a:lnTo>
                  <a:pt x="13195" y="243494"/>
                </a:lnTo>
                <a:lnTo>
                  <a:pt x="26287" y="206808"/>
                </a:lnTo>
                <a:lnTo>
                  <a:pt x="43771" y="171424"/>
                </a:lnTo>
                <a:lnTo>
                  <a:pt x="44286" y="170910"/>
                </a:lnTo>
                <a:lnTo>
                  <a:pt x="44286" y="169881"/>
                </a:lnTo>
                <a:lnTo>
                  <a:pt x="44801" y="169367"/>
                </a:lnTo>
                <a:lnTo>
                  <a:pt x="50305" y="160591"/>
                </a:lnTo>
                <a:lnTo>
                  <a:pt x="56001" y="152008"/>
                </a:lnTo>
                <a:lnTo>
                  <a:pt x="61891" y="143618"/>
                </a:lnTo>
                <a:lnTo>
                  <a:pt x="67974" y="135421"/>
                </a:lnTo>
                <a:lnTo>
                  <a:pt x="69004" y="133364"/>
                </a:lnTo>
                <a:lnTo>
                  <a:pt x="70549" y="131306"/>
                </a:lnTo>
                <a:lnTo>
                  <a:pt x="72094" y="129763"/>
                </a:lnTo>
                <a:lnTo>
                  <a:pt x="103478" y="95023"/>
                </a:lnTo>
                <a:lnTo>
                  <a:pt x="138272" y="65517"/>
                </a:lnTo>
                <a:lnTo>
                  <a:pt x="176429" y="41294"/>
                </a:lnTo>
                <a:lnTo>
                  <a:pt x="217897" y="22404"/>
                </a:lnTo>
                <a:lnTo>
                  <a:pt x="262629" y="8896"/>
                </a:lnTo>
                <a:lnTo>
                  <a:pt x="312387" y="988"/>
                </a:lnTo>
                <a:lnTo>
                  <a:pt x="337435" y="0"/>
                </a:lnTo>
                <a:lnTo>
                  <a:pt x="362531" y="1181"/>
                </a:lnTo>
                <a:lnTo>
                  <a:pt x="410766" y="8518"/>
                </a:lnTo>
                <a:lnTo>
                  <a:pt x="455704" y="21271"/>
                </a:lnTo>
                <a:lnTo>
                  <a:pt x="497327" y="39441"/>
                </a:lnTo>
                <a:lnTo>
                  <a:pt x="535618" y="63026"/>
                </a:lnTo>
                <a:lnTo>
                  <a:pt x="570557" y="92028"/>
                </a:lnTo>
                <a:lnTo>
                  <a:pt x="602127" y="126446"/>
                </a:lnTo>
                <a:lnTo>
                  <a:pt x="630310" y="166281"/>
                </a:lnTo>
                <a:lnTo>
                  <a:pt x="631855" y="169367"/>
                </a:lnTo>
                <a:lnTo>
                  <a:pt x="637077" y="178938"/>
                </a:lnTo>
                <a:lnTo>
                  <a:pt x="641961" y="188461"/>
                </a:lnTo>
                <a:lnTo>
                  <a:pt x="646555" y="198081"/>
                </a:lnTo>
                <a:lnTo>
                  <a:pt x="650908" y="207941"/>
                </a:lnTo>
                <a:lnTo>
                  <a:pt x="652453" y="211027"/>
                </a:lnTo>
                <a:lnTo>
                  <a:pt x="651423" y="212056"/>
                </a:lnTo>
                <a:lnTo>
                  <a:pt x="648334" y="213599"/>
                </a:lnTo>
                <a:lnTo>
                  <a:pt x="614258" y="227189"/>
                </a:lnTo>
                <a:lnTo>
                  <a:pt x="580037" y="240923"/>
                </a:lnTo>
                <a:lnTo>
                  <a:pt x="545720" y="254753"/>
                </a:lnTo>
                <a:lnTo>
                  <a:pt x="511354" y="268632"/>
                </a:lnTo>
                <a:lnTo>
                  <a:pt x="489722" y="230346"/>
                </a:lnTo>
                <a:lnTo>
                  <a:pt x="460402" y="198848"/>
                </a:lnTo>
                <a:lnTo>
                  <a:pt x="424854" y="175127"/>
                </a:lnTo>
                <a:lnTo>
                  <a:pt x="384534" y="160170"/>
                </a:lnTo>
                <a:lnTo>
                  <a:pt x="340903" y="154965"/>
                </a:lnTo>
                <a:lnTo>
                  <a:pt x="300454" y="159474"/>
                </a:lnTo>
                <a:lnTo>
                  <a:pt x="262565" y="172517"/>
                </a:lnTo>
                <a:lnTo>
                  <a:pt x="228440" y="193371"/>
                </a:lnTo>
                <a:lnTo>
                  <a:pt x="199289" y="221314"/>
                </a:lnTo>
                <a:lnTo>
                  <a:pt x="166911" y="277312"/>
                </a:lnTo>
                <a:lnTo>
                  <a:pt x="156032" y="339610"/>
                </a:lnTo>
                <a:lnTo>
                  <a:pt x="156032" y="344239"/>
                </a:lnTo>
                <a:lnTo>
                  <a:pt x="156547" y="348868"/>
                </a:lnTo>
                <a:lnTo>
                  <a:pt x="156547" y="352982"/>
                </a:lnTo>
                <a:lnTo>
                  <a:pt x="157062" y="355040"/>
                </a:lnTo>
                <a:lnTo>
                  <a:pt x="157062" y="357611"/>
                </a:lnTo>
                <a:lnTo>
                  <a:pt x="157577" y="359669"/>
                </a:lnTo>
                <a:lnTo>
                  <a:pt x="27292" y="472821"/>
                </a:lnTo>
                <a:close/>
              </a:path>
            </a:pathLst>
          </a:custGeom>
          <a:solidFill>
            <a:srgbClr val="C31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6584" y="488342"/>
            <a:ext cx="316700" cy="2941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83961" y="640584"/>
            <a:ext cx="577215" cy="267970"/>
          </a:xfrm>
          <a:custGeom>
            <a:avLst/>
            <a:gdLst/>
            <a:ahLst/>
            <a:cxnLst/>
            <a:rect l="l" t="t" r="r" b="b"/>
            <a:pathLst>
              <a:path w="577215" h="267969">
                <a:moveTo>
                  <a:pt x="281063" y="267467"/>
                </a:moveTo>
                <a:lnTo>
                  <a:pt x="219573" y="264654"/>
                </a:lnTo>
                <a:lnTo>
                  <a:pt x="152580" y="249224"/>
                </a:lnTo>
                <a:lnTo>
                  <a:pt x="98309" y="224914"/>
                </a:lnTo>
                <a:lnTo>
                  <a:pt x="55406" y="196160"/>
                </a:lnTo>
                <a:lnTo>
                  <a:pt x="25635" y="170307"/>
                </a:lnTo>
                <a:lnTo>
                  <a:pt x="0" y="141954"/>
                </a:lnTo>
                <a:lnTo>
                  <a:pt x="5149" y="137840"/>
                </a:lnTo>
                <a:lnTo>
                  <a:pt x="117410" y="40117"/>
                </a:lnTo>
                <a:lnTo>
                  <a:pt x="146964" y="71596"/>
                </a:lnTo>
                <a:lnTo>
                  <a:pt x="182746" y="95215"/>
                </a:lnTo>
                <a:lnTo>
                  <a:pt x="223066" y="110058"/>
                </a:lnTo>
                <a:lnTo>
                  <a:pt x="266234" y="115209"/>
                </a:lnTo>
                <a:lnTo>
                  <a:pt x="310753" y="109769"/>
                </a:lnTo>
                <a:lnTo>
                  <a:pt x="352039" y="94058"/>
                </a:lnTo>
                <a:lnTo>
                  <a:pt x="388400" y="68992"/>
                </a:lnTo>
                <a:lnTo>
                  <a:pt x="418147" y="35488"/>
                </a:lnTo>
                <a:lnTo>
                  <a:pt x="437200" y="0"/>
                </a:lnTo>
                <a:lnTo>
                  <a:pt x="471099" y="13501"/>
                </a:lnTo>
                <a:lnTo>
                  <a:pt x="538510" y="40503"/>
                </a:lnTo>
                <a:lnTo>
                  <a:pt x="574694" y="55033"/>
                </a:lnTo>
                <a:lnTo>
                  <a:pt x="576754" y="56576"/>
                </a:lnTo>
                <a:lnTo>
                  <a:pt x="576754" y="59147"/>
                </a:lnTo>
                <a:lnTo>
                  <a:pt x="576239" y="59662"/>
                </a:lnTo>
                <a:lnTo>
                  <a:pt x="575724" y="60690"/>
                </a:lnTo>
                <a:lnTo>
                  <a:pt x="557186" y="98751"/>
                </a:lnTo>
                <a:lnTo>
                  <a:pt x="531953" y="136297"/>
                </a:lnTo>
                <a:lnTo>
                  <a:pt x="529378" y="139897"/>
                </a:lnTo>
                <a:lnTo>
                  <a:pt x="526288" y="143497"/>
                </a:lnTo>
                <a:lnTo>
                  <a:pt x="523713" y="147098"/>
                </a:lnTo>
                <a:lnTo>
                  <a:pt x="488173" y="183061"/>
                </a:lnTo>
                <a:lnTo>
                  <a:pt x="448722" y="212996"/>
                </a:lnTo>
                <a:lnTo>
                  <a:pt x="405313" y="236856"/>
                </a:lnTo>
                <a:lnTo>
                  <a:pt x="357896" y="254593"/>
                </a:lnTo>
                <a:lnTo>
                  <a:pt x="332607" y="260941"/>
                </a:lnTo>
                <a:lnTo>
                  <a:pt x="306980" y="265265"/>
                </a:lnTo>
                <a:close/>
              </a:path>
            </a:pathLst>
          </a:custGeom>
          <a:solidFill>
            <a:srgbClr val="252D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253285" y="488342"/>
            <a:ext cx="162212" cy="175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115790" y="548005"/>
            <a:ext cx="271780" cy="189230"/>
          </a:xfrm>
          <a:custGeom>
            <a:avLst/>
            <a:gdLst/>
            <a:ahLst/>
            <a:cxnLst/>
            <a:rect l="l" t="t" r="r" b="b"/>
            <a:pathLst>
              <a:path w="271780" h="189229">
                <a:moveTo>
                  <a:pt x="134404" y="188758"/>
                </a:moveTo>
                <a:lnTo>
                  <a:pt x="95452" y="184073"/>
                </a:lnTo>
                <a:lnTo>
                  <a:pt x="59155" y="170564"/>
                </a:lnTo>
                <a:lnTo>
                  <a:pt x="27011" y="149051"/>
                </a:lnTo>
                <a:lnTo>
                  <a:pt x="514" y="120353"/>
                </a:lnTo>
                <a:lnTo>
                  <a:pt x="0" y="120353"/>
                </a:lnTo>
                <a:lnTo>
                  <a:pt x="0" y="119838"/>
                </a:lnTo>
                <a:lnTo>
                  <a:pt x="137494" y="0"/>
                </a:lnTo>
                <a:lnTo>
                  <a:pt x="269323" y="114695"/>
                </a:lnTo>
                <a:lnTo>
                  <a:pt x="271383" y="116238"/>
                </a:lnTo>
                <a:lnTo>
                  <a:pt x="270353" y="117267"/>
                </a:lnTo>
                <a:lnTo>
                  <a:pt x="243680" y="147315"/>
                </a:lnTo>
                <a:lnTo>
                  <a:pt x="211069" y="169793"/>
                </a:lnTo>
                <a:lnTo>
                  <a:pt x="174112" y="183880"/>
                </a:lnTo>
                <a:lnTo>
                  <a:pt x="134404" y="188758"/>
                </a:lnTo>
                <a:close/>
              </a:path>
            </a:pathLst>
          </a:custGeom>
          <a:solidFill>
            <a:srgbClr val="252D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442262" y="867930"/>
            <a:ext cx="67310" cy="34290"/>
          </a:xfrm>
          <a:custGeom>
            <a:avLst/>
            <a:gdLst/>
            <a:ahLst/>
            <a:cxnLst/>
            <a:rect l="l" t="t" r="r" b="b"/>
            <a:pathLst>
              <a:path w="67309" h="34290">
                <a:moveTo>
                  <a:pt x="22669" y="508"/>
                </a:moveTo>
                <a:lnTo>
                  <a:pt x="22148" y="0"/>
                </a:lnTo>
                <a:lnTo>
                  <a:pt x="520" y="0"/>
                </a:lnTo>
                <a:lnTo>
                  <a:pt x="0" y="508"/>
                </a:lnTo>
                <a:lnTo>
                  <a:pt x="0" y="5651"/>
                </a:lnTo>
                <a:lnTo>
                  <a:pt x="520" y="6159"/>
                </a:lnTo>
                <a:lnTo>
                  <a:pt x="8242" y="6159"/>
                </a:lnTo>
                <a:lnTo>
                  <a:pt x="8242" y="32905"/>
                </a:lnTo>
                <a:lnTo>
                  <a:pt x="8763" y="33426"/>
                </a:lnTo>
                <a:lnTo>
                  <a:pt x="13906" y="33426"/>
                </a:lnTo>
                <a:lnTo>
                  <a:pt x="14427" y="32905"/>
                </a:lnTo>
                <a:lnTo>
                  <a:pt x="14427" y="6159"/>
                </a:lnTo>
                <a:lnTo>
                  <a:pt x="22148" y="6159"/>
                </a:lnTo>
                <a:lnTo>
                  <a:pt x="22669" y="5651"/>
                </a:lnTo>
                <a:lnTo>
                  <a:pt x="22669" y="508"/>
                </a:lnTo>
                <a:close/>
              </a:path>
              <a:path w="67309" h="34290">
                <a:moveTo>
                  <a:pt x="66954" y="32397"/>
                </a:moveTo>
                <a:lnTo>
                  <a:pt x="63842" y="14909"/>
                </a:lnTo>
                <a:lnTo>
                  <a:pt x="61290" y="508"/>
                </a:lnTo>
                <a:lnTo>
                  <a:pt x="61290" y="0"/>
                </a:lnTo>
                <a:lnTo>
                  <a:pt x="58712" y="0"/>
                </a:lnTo>
                <a:lnTo>
                  <a:pt x="48412" y="22618"/>
                </a:lnTo>
                <a:lnTo>
                  <a:pt x="44729" y="14909"/>
                </a:lnTo>
                <a:lnTo>
                  <a:pt x="37592" y="0"/>
                </a:lnTo>
                <a:lnTo>
                  <a:pt x="35534" y="0"/>
                </a:lnTo>
                <a:lnTo>
                  <a:pt x="35026" y="508"/>
                </a:lnTo>
                <a:lnTo>
                  <a:pt x="29362" y="32397"/>
                </a:lnTo>
                <a:lnTo>
                  <a:pt x="29362" y="32905"/>
                </a:lnTo>
                <a:lnTo>
                  <a:pt x="29870" y="33426"/>
                </a:lnTo>
                <a:lnTo>
                  <a:pt x="35026" y="33426"/>
                </a:lnTo>
                <a:lnTo>
                  <a:pt x="35534" y="32905"/>
                </a:lnTo>
                <a:lnTo>
                  <a:pt x="38633" y="14909"/>
                </a:lnTo>
                <a:lnTo>
                  <a:pt x="46863" y="33426"/>
                </a:lnTo>
                <a:lnTo>
                  <a:pt x="46863" y="33934"/>
                </a:lnTo>
                <a:lnTo>
                  <a:pt x="49441" y="33934"/>
                </a:lnTo>
                <a:lnTo>
                  <a:pt x="49441" y="33426"/>
                </a:lnTo>
                <a:lnTo>
                  <a:pt x="54254" y="22618"/>
                </a:lnTo>
                <a:lnTo>
                  <a:pt x="57683" y="14909"/>
                </a:lnTo>
                <a:lnTo>
                  <a:pt x="58191" y="14909"/>
                </a:lnTo>
                <a:lnTo>
                  <a:pt x="60769" y="32905"/>
                </a:lnTo>
                <a:lnTo>
                  <a:pt x="61290" y="33426"/>
                </a:lnTo>
                <a:lnTo>
                  <a:pt x="66433" y="33426"/>
                </a:lnTo>
                <a:lnTo>
                  <a:pt x="66954" y="32905"/>
                </a:lnTo>
                <a:lnTo>
                  <a:pt x="66954" y="32397"/>
                </a:lnTo>
                <a:close/>
              </a:path>
            </a:pathLst>
          </a:custGeom>
          <a:solidFill>
            <a:srgbClr val="0809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628690" y="230663"/>
            <a:ext cx="680085" cy="487680"/>
          </a:xfrm>
          <a:custGeom>
            <a:avLst/>
            <a:gdLst/>
            <a:ahLst/>
            <a:cxnLst/>
            <a:rect l="l" t="t" r="r" b="b"/>
            <a:pathLst>
              <a:path w="680085" h="487680">
                <a:moveTo>
                  <a:pt x="339873" y="487070"/>
                </a:moveTo>
                <a:lnTo>
                  <a:pt x="514" y="349229"/>
                </a:lnTo>
                <a:lnTo>
                  <a:pt x="514" y="346143"/>
                </a:lnTo>
                <a:lnTo>
                  <a:pt x="0" y="342543"/>
                </a:lnTo>
                <a:lnTo>
                  <a:pt x="0" y="339457"/>
                </a:lnTo>
                <a:lnTo>
                  <a:pt x="3107" y="293342"/>
                </a:lnTo>
                <a:lnTo>
                  <a:pt x="12158" y="249128"/>
                </a:lnTo>
                <a:lnTo>
                  <a:pt x="26745" y="207218"/>
                </a:lnTo>
                <a:lnTo>
                  <a:pt x="46460" y="168014"/>
                </a:lnTo>
                <a:lnTo>
                  <a:pt x="70896" y="131917"/>
                </a:lnTo>
                <a:lnTo>
                  <a:pt x="99644" y="99329"/>
                </a:lnTo>
                <a:lnTo>
                  <a:pt x="132298" y="70653"/>
                </a:lnTo>
                <a:lnTo>
                  <a:pt x="168449" y="46289"/>
                </a:lnTo>
                <a:lnTo>
                  <a:pt x="207689" y="26640"/>
                </a:lnTo>
                <a:lnTo>
                  <a:pt x="249612" y="12108"/>
                </a:lnTo>
                <a:lnTo>
                  <a:pt x="293809" y="3094"/>
                </a:lnTo>
                <a:lnTo>
                  <a:pt x="339873" y="0"/>
                </a:lnTo>
                <a:lnTo>
                  <a:pt x="386045" y="3094"/>
                </a:lnTo>
                <a:lnTo>
                  <a:pt x="430313" y="12108"/>
                </a:lnTo>
                <a:lnTo>
                  <a:pt x="472274" y="26640"/>
                </a:lnTo>
                <a:lnTo>
                  <a:pt x="511526" y="46289"/>
                </a:lnTo>
                <a:lnTo>
                  <a:pt x="547667" y="70653"/>
                </a:lnTo>
                <a:lnTo>
                  <a:pt x="580295" y="99329"/>
                </a:lnTo>
                <a:lnTo>
                  <a:pt x="609006" y="131917"/>
                </a:lnTo>
                <a:lnTo>
                  <a:pt x="633400" y="168014"/>
                </a:lnTo>
                <a:lnTo>
                  <a:pt x="653073" y="207218"/>
                </a:lnTo>
                <a:lnTo>
                  <a:pt x="667623" y="249128"/>
                </a:lnTo>
                <a:lnTo>
                  <a:pt x="676648" y="293342"/>
                </a:lnTo>
                <a:lnTo>
                  <a:pt x="679746" y="339457"/>
                </a:lnTo>
                <a:lnTo>
                  <a:pt x="679746" y="349229"/>
                </a:lnTo>
                <a:lnTo>
                  <a:pt x="339873" y="487070"/>
                </a:lnTo>
                <a:close/>
              </a:path>
            </a:pathLst>
          </a:custGeom>
          <a:solidFill>
            <a:srgbClr val="252D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630235" y="600981"/>
            <a:ext cx="677545" cy="308610"/>
          </a:xfrm>
          <a:custGeom>
            <a:avLst/>
            <a:gdLst/>
            <a:ahLst/>
            <a:cxnLst/>
            <a:rect l="l" t="t" r="r" b="b"/>
            <a:pathLst>
              <a:path w="677544" h="308609">
                <a:moveTo>
                  <a:pt x="338328" y="308597"/>
                </a:moveTo>
                <a:lnTo>
                  <a:pt x="290880" y="305305"/>
                </a:lnTo>
                <a:lnTo>
                  <a:pt x="245454" y="295725"/>
                </a:lnTo>
                <a:lnTo>
                  <a:pt x="202489" y="280302"/>
                </a:lnTo>
                <a:lnTo>
                  <a:pt x="162423" y="259481"/>
                </a:lnTo>
                <a:lnTo>
                  <a:pt x="125695" y="233708"/>
                </a:lnTo>
                <a:lnTo>
                  <a:pt x="92744" y="203428"/>
                </a:lnTo>
                <a:lnTo>
                  <a:pt x="64009" y="169086"/>
                </a:lnTo>
                <a:lnTo>
                  <a:pt x="39928" y="131127"/>
                </a:lnTo>
                <a:lnTo>
                  <a:pt x="20941" y="89996"/>
                </a:lnTo>
                <a:lnTo>
                  <a:pt x="7485" y="46138"/>
                </a:lnTo>
                <a:lnTo>
                  <a:pt x="0" y="0"/>
                </a:lnTo>
                <a:lnTo>
                  <a:pt x="335238" y="135783"/>
                </a:lnTo>
                <a:lnTo>
                  <a:pt x="338328" y="137326"/>
                </a:lnTo>
                <a:lnTo>
                  <a:pt x="677171" y="0"/>
                </a:lnTo>
                <a:lnTo>
                  <a:pt x="669686" y="46138"/>
                </a:lnTo>
                <a:lnTo>
                  <a:pt x="656227" y="89996"/>
                </a:lnTo>
                <a:lnTo>
                  <a:pt x="637232" y="131127"/>
                </a:lnTo>
                <a:lnTo>
                  <a:pt x="613137" y="169086"/>
                </a:lnTo>
                <a:lnTo>
                  <a:pt x="584378" y="203428"/>
                </a:lnTo>
                <a:lnTo>
                  <a:pt x="551392" y="233708"/>
                </a:lnTo>
                <a:lnTo>
                  <a:pt x="514615" y="259481"/>
                </a:lnTo>
                <a:lnTo>
                  <a:pt x="474484" y="280302"/>
                </a:lnTo>
                <a:lnTo>
                  <a:pt x="431435" y="295725"/>
                </a:lnTo>
                <a:lnTo>
                  <a:pt x="385904" y="305305"/>
                </a:lnTo>
                <a:lnTo>
                  <a:pt x="338328" y="308597"/>
                </a:lnTo>
                <a:close/>
              </a:path>
            </a:pathLst>
          </a:custGeom>
          <a:solidFill>
            <a:srgbClr val="EE63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807896" y="759908"/>
            <a:ext cx="70034" cy="822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897499" y="759908"/>
            <a:ext cx="234821" cy="822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715718" y="517145"/>
            <a:ext cx="282712" cy="1440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772361" y="333019"/>
            <a:ext cx="426720" cy="284480"/>
          </a:xfrm>
          <a:custGeom>
            <a:avLst/>
            <a:gdLst/>
            <a:ahLst/>
            <a:cxnLst/>
            <a:rect l="l" t="t" r="r" b="b"/>
            <a:pathLst>
              <a:path w="426719" h="284480">
                <a:moveTo>
                  <a:pt x="410413" y="11836"/>
                </a:moveTo>
                <a:lnTo>
                  <a:pt x="367157" y="23660"/>
                </a:lnTo>
                <a:lnTo>
                  <a:pt x="341934" y="16979"/>
                </a:lnTo>
                <a:lnTo>
                  <a:pt x="339864" y="16459"/>
                </a:lnTo>
                <a:lnTo>
                  <a:pt x="338836" y="16459"/>
                </a:lnTo>
                <a:lnTo>
                  <a:pt x="337299" y="16979"/>
                </a:lnTo>
                <a:lnTo>
                  <a:pt x="335749" y="16979"/>
                </a:lnTo>
                <a:lnTo>
                  <a:pt x="332143" y="18516"/>
                </a:lnTo>
                <a:lnTo>
                  <a:pt x="330085" y="19545"/>
                </a:lnTo>
                <a:lnTo>
                  <a:pt x="329171" y="20459"/>
                </a:lnTo>
                <a:lnTo>
                  <a:pt x="329057" y="22631"/>
                </a:lnTo>
                <a:lnTo>
                  <a:pt x="331114" y="23660"/>
                </a:lnTo>
                <a:lnTo>
                  <a:pt x="331635" y="24180"/>
                </a:lnTo>
                <a:lnTo>
                  <a:pt x="340906" y="27774"/>
                </a:lnTo>
                <a:lnTo>
                  <a:pt x="346570" y="30861"/>
                </a:lnTo>
                <a:lnTo>
                  <a:pt x="327507" y="37553"/>
                </a:lnTo>
                <a:lnTo>
                  <a:pt x="324421" y="38582"/>
                </a:lnTo>
                <a:lnTo>
                  <a:pt x="322364" y="38061"/>
                </a:lnTo>
                <a:lnTo>
                  <a:pt x="318757" y="36004"/>
                </a:lnTo>
                <a:lnTo>
                  <a:pt x="315671" y="33947"/>
                </a:lnTo>
                <a:lnTo>
                  <a:pt x="311543" y="30861"/>
                </a:lnTo>
                <a:lnTo>
                  <a:pt x="309486" y="29832"/>
                </a:lnTo>
                <a:lnTo>
                  <a:pt x="308457" y="29832"/>
                </a:lnTo>
                <a:lnTo>
                  <a:pt x="306400" y="30353"/>
                </a:lnTo>
                <a:lnTo>
                  <a:pt x="304342" y="30353"/>
                </a:lnTo>
                <a:lnTo>
                  <a:pt x="301244" y="31381"/>
                </a:lnTo>
                <a:lnTo>
                  <a:pt x="300736" y="32918"/>
                </a:lnTo>
                <a:lnTo>
                  <a:pt x="302272" y="34975"/>
                </a:lnTo>
                <a:lnTo>
                  <a:pt x="304342" y="37553"/>
                </a:lnTo>
                <a:lnTo>
                  <a:pt x="315150" y="50927"/>
                </a:lnTo>
                <a:lnTo>
                  <a:pt x="324078" y="49568"/>
                </a:lnTo>
                <a:lnTo>
                  <a:pt x="333692" y="47840"/>
                </a:lnTo>
                <a:lnTo>
                  <a:pt x="343687" y="45707"/>
                </a:lnTo>
                <a:lnTo>
                  <a:pt x="353771" y="43205"/>
                </a:lnTo>
                <a:lnTo>
                  <a:pt x="344500" y="64808"/>
                </a:lnTo>
                <a:lnTo>
                  <a:pt x="343992" y="66344"/>
                </a:lnTo>
                <a:lnTo>
                  <a:pt x="344500" y="68402"/>
                </a:lnTo>
                <a:lnTo>
                  <a:pt x="348107" y="68402"/>
                </a:lnTo>
                <a:lnTo>
                  <a:pt x="349135" y="67894"/>
                </a:lnTo>
                <a:lnTo>
                  <a:pt x="349656" y="67894"/>
                </a:lnTo>
                <a:lnTo>
                  <a:pt x="354291" y="65836"/>
                </a:lnTo>
                <a:lnTo>
                  <a:pt x="355320" y="65316"/>
                </a:lnTo>
                <a:lnTo>
                  <a:pt x="356870" y="64808"/>
                </a:lnTo>
                <a:lnTo>
                  <a:pt x="382612" y="34467"/>
                </a:lnTo>
                <a:lnTo>
                  <a:pt x="387756" y="32410"/>
                </a:lnTo>
                <a:lnTo>
                  <a:pt x="405790" y="24688"/>
                </a:lnTo>
                <a:lnTo>
                  <a:pt x="406819" y="23660"/>
                </a:lnTo>
                <a:lnTo>
                  <a:pt x="410413" y="20066"/>
                </a:lnTo>
                <a:lnTo>
                  <a:pt x="410413" y="11836"/>
                </a:lnTo>
                <a:close/>
              </a:path>
              <a:path w="426719" h="284480">
                <a:moveTo>
                  <a:pt x="426377" y="247396"/>
                </a:moveTo>
                <a:lnTo>
                  <a:pt x="425348" y="245338"/>
                </a:lnTo>
                <a:lnTo>
                  <a:pt x="219887" y="1028"/>
                </a:lnTo>
                <a:lnTo>
                  <a:pt x="218859" y="520"/>
                </a:lnTo>
                <a:lnTo>
                  <a:pt x="218338" y="0"/>
                </a:lnTo>
                <a:lnTo>
                  <a:pt x="215760" y="0"/>
                </a:lnTo>
                <a:lnTo>
                  <a:pt x="214731" y="1028"/>
                </a:lnTo>
                <a:lnTo>
                  <a:pt x="99898" y="129095"/>
                </a:lnTo>
                <a:lnTo>
                  <a:pt x="120497" y="93091"/>
                </a:lnTo>
                <a:lnTo>
                  <a:pt x="96291" y="67373"/>
                </a:lnTo>
                <a:lnTo>
                  <a:pt x="95262" y="66344"/>
                </a:lnTo>
                <a:lnTo>
                  <a:pt x="91655" y="66344"/>
                </a:lnTo>
                <a:lnTo>
                  <a:pt x="91147" y="67373"/>
                </a:lnTo>
                <a:lnTo>
                  <a:pt x="0" y="171792"/>
                </a:lnTo>
                <a:lnTo>
                  <a:pt x="103733" y="185102"/>
                </a:lnTo>
                <a:lnTo>
                  <a:pt x="184785" y="199085"/>
                </a:lnTo>
                <a:lnTo>
                  <a:pt x="245541" y="213487"/>
                </a:lnTo>
                <a:lnTo>
                  <a:pt x="288378" y="228104"/>
                </a:lnTo>
                <a:lnTo>
                  <a:pt x="329780" y="257136"/>
                </a:lnTo>
                <a:lnTo>
                  <a:pt x="333108" y="271106"/>
                </a:lnTo>
                <a:lnTo>
                  <a:pt x="328028" y="284429"/>
                </a:lnTo>
                <a:lnTo>
                  <a:pt x="385191" y="264363"/>
                </a:lnTo>
                <a:lnTo>
                  <a:pt x="423811" y="250990"/>
                </a:lnTo>
                <a:lnTo>
                  <a:pt x="424840" y="250482"/>
                </a:lnTo>
                <a:lnTo>
                  <a:pt x="425869" y="249453"/>
                </a:lnTo>
                <a:lnTo>
                  <a:pt x="425869" y="248424"/>
                </a:lnTo>
                <a:lnTo>
                  <a:pt x="426377" y="247396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72805" y="2008011"/>
            <a:ext cx="3646388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0032" y="1041731"/>
            <a:ext cx="7885430" cy="2042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6" Type="http://schemas.openxmlformats.org/officeDocument/2006/relationships/image" Target="../media/image43.jp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jpg"/><Relationship Id="rId3" Type="http://schemas.openxmlformats.org/officeDocument/2006/relationships/image" Target="../media/image45.jpg"/><Relationship Id="rId7" Type="http://schemas.openxmlformats.org/officeDocument/2006/relationships/image" Target="../media/image49.png"/><Relationship Id="rId12" Type="http://schemas.openxmlformats.org/officeDocument/2006/relationships/image" Target="../media/image54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8.png"/><Relationship Id="rId11" Type="http://schemas.openxmlformats.org/officeDocument/2006/relationships/image" Target="../media/image53.jp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9.png"/><Relationship Id="rId4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75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6.png"/><Relationship Id="rId7" Type="http://schemas.openxmlformats.org/officeDocument/2006/relationships/image" Target="../media/image8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86.png"/><Relationship Id="rId5" Type="http://schemas.openxmlformats.org/officeDocument/2006/relationships/image" Target="../media/image85.jpg"/><Relationship Id="rId4" Type="http://schemas.openxmlformats.org/officeDocument/2006/relationships/image" Target="../media/image84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3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1.jpeg"/><Relationship Id="rId2" Type="http://schemas.openxmlformats.org/officeDocument/2006/relationships/video" Target="https://www.youtube.com/embed/JDOEoKxpPPY?feature=oembed" TargetMode="External"/><Relationship Id="rId1" Type="http://schemas.openxmlformats.org/officeDocument/2006/relationships/video" Target="https://www.youtube.com/embed/8TLo9cPpvjg?feature=oembed" TargetMode="External"/><Relationship Id="rId6" Type="http://schemas.openxmlformats.org/officeDocument/2006/relationships/image" Target="../media/image10.jpeg"/><Relationship Id="rId5" Type="http://schemas.openxmlformats.org/officeDocument/2006/relationships/hyperlink" Target="https://www.youtube.com/watch?v=JDOEoKxpPPY&amp;feature=youtu.be" TargetMode="External"/><Relationship Id="rId4" Type="http://schemas.openxmlformats.org/officeDocument/2006/relationships/hyperlink" Target="https://www.youtube.com/watch?v=8TLo9cPpvjg&amp;feature=youtu.b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352" y="1531209"/>
            <a:ext cx="11444108" cy="519661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cs typeface="Calibri"/>
              </a:rPr>
              <a:t>7:30 am</a:t>
            </a:r>
            <a:endParaRPr lang="en-US" sz="1800" dirty="0">
              <a:highlight>
                <a:srgbClr val="FFFF00"/>
              </a:highlight>
              <a:cs typeface="Calibri"/>
            </a:endParaRPr>
          </a:p>
          <a:p>
            <a:pPr marL="685800" lvl="1" indent="-228600"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Welcome and introductions- Chair Council Member Julie Mullica</a:t>
            </a:r>
            <a:endParaRPr lang="en-US" sz="1600" dirty="0">
              <a:cs typeface="Calibri"/>
            </a:endParaRPr>
          </a:p>
          <a:p>
            <a:pPr marL="685800" lvl="1" indent="-228600"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Approval of February 27th  NATA Meeting Minutes (Sent to NATA reps 4/23)</a:t>
            </a:r>
            <a:endParaRPr lang="en-US" sz="1600" dirty="0">
              <a:cs typeface="Calibri"/>
            </a:endParaRPr>
          </a:p>
          <a:p>
            <a:pPr marL="685800" lvl="1" indent="-228600"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cs typeface="Calibri"/>
              </a:rPr>
              <a:t>Introduction of the Adams County Regional Economic Partnership (ACREP) - Bo Martinez, President and CEO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cs typeface="Calibri"/>
              </a:rPr>
              <a:t>7:40 am</a:t>
            </a:r>
          </a:p>
          <a:p>
            <a:pPr marL="685800" lvl="1" indent="-228600"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Smart Commute update: Carson Priest, Tammy Herreid</a:t>
            </a:r>
            <a:endParaRPr lang="en-US" sz="1600" dirty="0">
              <a:cs typeface="Calibri"/>
            </a:endParaRPr>
          </a:p>
          <a:p>
            <a:pPr marL="1257300" lvl="2" indent="-342900"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cs typeface="Calibri"/>
              </a:rPr>
              <a:t>Work Plan Update: Pre-COVID, current COVID</a:t>
            </a:r>
          </a:p>
          <a:p>
            <a:pPr marL="1257300" lvl="2" indent="-342900"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cs typeface="Calibri"/>
              </a:rPr>
              <a:t>"5 Tips" videos, webinars</a:t>
            </a:r>
          </a:p>
          <a:p>
            <a:pPr marL="1257300" lvl="2" indent="-342900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144th </a:t>
            </a:r>
            <a:r>
              <a:rPr lang="en-US" sz="1400" dirty="0" err="1"/>
              <a:t>FlexRide</a:t>
            </a:r>
            <a:r>
              <a:rPr lang="en-US" sz="1400" dirty="0"/>
              <a:t>, Uber Rides, </a:t>
            </a:r>
            <a:r>
              <a:rPr lang="en-US" sz="1400" dirty="0" err="1"/>
              <a:t>EasyMile</a:t>
            </a:r>
            <a:endParaRPr lang="en-US" sz="1400" dirty="0">
              <a:cs typeface="Calibri"/>
            </a:endParaRPr>
          </a:p>
          <a:p>
            <a:pPr marL="1257300" lvl="2" indent="-342900"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cs typeface="Calibri"/>
              </a:rPr>
              <a:t>Update on Leave Behind, Priority Projects List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cs typeface="Calibri"/>
              </a:rPr>
              <a:t>7:50 am</a:t>
            </a:r>
          </a:p>
          <a:p>
            <a:pPr marL="685800" lvl="1" indent="-228600"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CDOT Transportation Commission update-  TC Vice Chair Karen Stuart</a:t>
            </a:r>
            <a:endParaRPr lang="en-US" sz="1600">
              <a:cs typeface="Calibri"/>
            </a:endParaRPr>
          </a:p>
          <a:p>
            <a:pPr marL="1257300" lvl="2" indent="-342900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Statewide Transportation Plan</a:t>
            </a:r>
            <a:endParaRPr lang="en-US" sz="1400" dirty="0">
              <a:cs typeface="Calibri"/>
            </a:endParaRPr>
          </a:p>
          <a:p>
            <a:pPr marL="1257300" lvl="2" indent="-342900"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cs typeface="Calibri"/>
              </a:rPr>
              <a:t>Budget implications for 10-year project pipeline list</a:t>
            </a:r>
          </a:p>
          <a:p>
            <a:pPr marL="685800" lvl="1" indent="-228600"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cs typeface="Calibri"/>
              </a:rPr>
              <a:t>Segment 3 Managed Lanes Tolling start-up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None/>
            </a:pPr>
            <a:r>
              <a:rPr lang="en-US" sz="1800" dirty="0">
                <a:cs typeface="Calibri"/>
              </a:rPr>
              <a:t>8:00 am</a:t>
            </a:r>
          </a:p>
          <a:p>
            <a:pPr marL="685800" lvl="1" indent="-228600">
              <a:lnSpc>
                <a:spcPct val="120000"/>
              </a:lnSpc>
              <a:spcBef>
                <a:spcPts val="0"/>
              </a:spcBef>
              <a:buFont typeface="Courier New" panose="020B0604020202020204" pitchFamily="34" charset="0"/>
              <a:buChar char="o"/>
            </a:pPr>
            <a:r>
              <a:rPr lang="en-US" sz="1600" dirty="0"/>
              <a:t>RTD Directors Comments – Director Vince Buzek, Director Troy Whitmore</a:t>
            </a:r>
            <a:endParaRPr lang="en-US" sz="1600">
              <a:cs typeface="Calibri"/>
            </a:endParaRPr>
          </a:p>
          <a:p>
            <a:pPr marL="1257300" lvl="2" indent="-342900">
              <a:lnSpc>
                <a:spcPct val="120000"/>
              </a:lnSpc>
              <a:spcBef>
                <a:spcPts val="0"/>
              </a:spcBef>
              <a:buFont typeface="Calibri" panose="02070309020205020404" pitchFamily="49" charset="0"/>
              <a:buChar char="⁻"/>
            </a:pPr>
            <a:r>
              <a:rPr lang="en-US" sz="1400" dirty="0"/>
              <a:t>N-Line update</a:t>
            </a:r>
            <a:endParaRPr lang="en-US" sz="1400" dirty="0">
              <a:cs typeface="Calibri"/>
            </a:endParaRPr>
          </a:p>
          <a:p>
            <a:pPr marL="1257300" lvl="2" indent="-342900">
              <a:lnSpc>
                <a:spcPct val="120000"/>
              </a:lnSpc>
              <a:spcBef>
                <a:spcPts val="0"/>
              </a:spcBef>
              <a:buFont typeface="Calibri" panose="02070309020205020404" pitchFamily="49" charset="0"/>
              <a:buChar char="⁻"/>
            </a:pPr>
            <a:r>
              <a:rPr lang="en-US" sz="1400" dirty="0">
                <a:cs typeface="Calibri"/>
              </a:rPr>
              <a:t>Legislative</a:t>
            </a:r>
            <a:r>
              <a:rPr lang="en-US" sz="1400" dirty="0"/>
              <a:t> Update</a:t>
            </a:r>
            <a:endParaRPr lang="en-US" sz="1200" dirty="0">
              <a:cs typeface="Calibri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/>
              <a:t>8:15 am</a:t>
            </a:r>
            <a:endParaRPr lang="en-US" sz="1800" dirty="0">
              <a:cs typeface="Calibri"/>
            </a:endParaRPr>
          </a:p>
          <a:p>
            <a:pPr marL="685800" lvl="1" indent="-228600"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cs typeface="Calibri"/>
              </a:rPr>
              <a:t>CDOT Update</a:t>
            </a:r>
          </a:p>
          <a:p>
            <a:pPr marL="1257300" lvl="2" indent="-342900">
              <a:lnSpc>
                <a:spcPct val="120000"/>
              </a:lnSpc>
              <a:spcBef>
                <a:spcPts val="0"/>
              </a:spcBef>
              <a:buFont typeface="Calibri" panose="020B0604020202020204" pitchFamily="34" charset="0"/>
              <a:buChar char="⁻"/>
            </a:pPr>
            <a:r>
              <a:rPr lang="en-US" sz="1400" dirty="0">
                <a:cs typeface="Calibri"/>
              </a:rPr>
              <a:t>1-270 – Adam Parks</a:t>
            </a:r>
          </a:p>
          <a:p>
            <a:pPr marL="1257300" lvl="2" indent="-342900">
              <a:lnSpc>
                <a:spcPct val="120000"/>
              </a:lnSpc>
              <a:spcBef>
                <a:spcPts val="0"/>
              </a:spcBef>
              <a:buFont typeface="Calibri" panose="020B0604020202020204" pitchFamily="34" charset="0"/>
              <a:buChar char="⁻"/>
            </a:pPr>
            <a:r>
              <a:rPr lang="en-US" sz="1400" dirty="0">
                <a:cs typeface="Calibri"/>
              </a:rPr>
              <a:t>1-25 EA – Postponed until June meeting</a:t>
            </a:r>
          </a:p>
          <a:p>
            <a:pPr marL="0" indent="-114300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None/>
            </a:pPr>
            <a:r>
              <a:rPr lang="en-US" sz="1800" dirty="0">
                <a:cs typeface="Calibri"/>
              </a:rPr>
              <a:t>8:30 am – 9:15 am </a:t>
            </a:r>
          </a:p>
          <a:p>
            <a:pPr marL="685800" lvl="1" indent="-457200">
              <a:lnSpc>
                <a:spcPct val="120000"/>
              </a:lnSpc>
              <a:spcBef>
                <a:spcPts val="0"/>
              </a:spcBef>
              <a:buFont typeface="Courier New" panose="020B0604020202020204" pitchFamily="34" charset="0"/>
            </a:pPr>
            <a:r>
              <a:rPr lang="en-US" sz="1600" i="1" dirty="0">
                <a:cs typeface="Calibri"/>
              </a:rPr>
              <a:t>The Future of Clean Mobility </a:t>
            </a:r>
            <a:r>
              <a:rPr lang="en-US" sz="1600" dirty="0">
                <a:cs typeface="Calibri"/>
              </a:rPr>
              <a:t>Presentation – Sophie Shulman, CDOT Office of Innovative Mobility</a:t>
            </a:r>
          </a:p>
          <a:p>
            <a:pPr marL="685800" lvl="1" indent="-457200">
              <a:lnSpc>
                <a:spcPct val="120000"/>
              </a:lnSpc>
              <a:spcBef>
                <a:spcPts val="0"/>
              </a:spcBef>
              <a:buFont typeface="Courier New" panose="020B0604020202020204" pitchFamily="34" charset="0"/>
              <a:buChar char="o"/>
            </a:pPr>
            <a:r>
              <a:rPr lang="en-US" sz="1600" dirty="0">
                <a:cs typeface="Calibri"/>
              </a:rPr>
              <a:t>Other</a:t>
            </a:r>
          </a:p>
          <a:p>
            <a:pPr marL="1257300" lvl="2" indent="-342900"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cs typeface="Calibri"/>
              </a:rPr>
              <a:t>Chair Mullica, on behalf of NATA, will send a letter to RTD supporting retention of FISA funds for the construction of unfinished FasTracks Corridors.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02E-DD2F-4CA1-8DF6-4E5A0508632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CCC33-18A2-47EB-853E-37DA47AF465D}"/>
              </a:ext>
            </a:extLst>
          </p:cNvPr>
          <p:cNvSpPr txBox="1"/>
          <p:nvPr/>
        </p:nvSpPr>
        <p:spPr>
          <a:xfrm>
            <a:off x="7914468" y="3432875"/>
            <a:ext cx="2781946" cy="707886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2F5597"/>
                </a:solidFill>
                <a:highlight>
                  <a:srgbClr val="FFFF00"/>
                </a:highlight>
              </a:rPr>
              <a:t>Please sign in using the chat box</a:t>
            </a:r>
            <a:endParaRPr lang="en-US" sz="200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35419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445E-CFDE-40DD-A2A9-3C0931A3C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N-Line Update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D8F27-58B1-4CC7-9574-5AD4E1F50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02E-DD2F-4CA1-8DF6-4E5A0508632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1873D0-0704-4156-88B8-CEEF9C3DB85F}"/>
              </a:ext>
            </a:extLst>
          </p:cNvPr>
          <p:cNvSpPr txBox="1"/>
          <p:nvPr/>
        </p:nvSpPr>
        <p:spPr>
          <a:xfrm>
            <a:off x="299098" y="5174971"/>
            <a:ext cx="521976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ea typeface="+mn-lt"/>
                <a:cs typeface="+mn-lt"/>
              </a:rPr>
              <a:t>Finish striping of Northglenn 112th Park-n-Ride</a:t>
            </a:r>
          </a:p>
        </p:txBody>
      </p:sp>
      <p:pic>
        <p:nvPicPr>
          <p:cNvPr id="5" name="Picture 6" descr="A car parked on the side of a road&#10;&#10;Description generated with very high confidence">
            <a:extLst>
              <a:ext uri="{FF2B5EF4-FFF2-40B4-BE49-F238E27FC236}">
                <a16:creationId xmlns:a16="http://schemas.microsoft.com/office/drawing/2014/main" id="{2CA0126F-3DA7-4F47-8EE5-7D37A88F8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64" y="1810551"/>
            <a:ext cx="5748067" cy="3236898"/>
          </a:xfrm>
          <a:prstGeom prst="rect">
            <a:avLst/>
          </a:prstGeom>
        </p:spPr>
      </p:pic>
      <p:pic>
        <p:nvPicPr>
          <p:cNvPr id="7" name="Picture 7" descr="A truck is parked on the side of a road&#10;&#10;Description generated with very high confidence">
            <a:extLst>
              <a:ext uri="{FF2B5EF4-FFF2-40B4-BE49-F238E27FC236}">
                <a16:creationId xmlns:a16="http://schemas.microsoft.com/office/drawing/2014/main" id="{44A80185-54AE-4947-A813-FD3F593C7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758" y="1809211"/>
            <a:ext cx="5819955" cy="32395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3D319F-F892-4BA6-822C-8A38A7A684C4}"/>
              </a:ext>
            </a:extLst>
          </p:cNvPr>
          <p:cNvSpPr txBox="1"/>
          <p:nvPr/>
        </p:nvSpPr>
        <p:spPr>
          <a:xfrm>
            <a:off x="6090249" y="5184476"/>
            <a:ext cx="599248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libri"/>
                <a:cs typeface="Calibri"/>
              </a:rPr>
              <a:t>Preparing subgrade for asphalt paving at </a:t>
            </a:r>
            <a:r>
              <a:rPr lang="en-US" sz="2000">
                <a:latin typeface="Calibri"/>
                <a:cs typeface="Calibri"/>
              </a:rPr>
              <a:t>Eastlake 124th </a:t>
            </a:r>
          </a:p>
        </p:txBody>
      </p:sp>
    </p:spTree>
    <p:extLst>
      <p:ext uri="{BB962C8B-B14F-4D97-AF65-F5344CB8AC3E}">
        <p14:creationId xmlns:p14="http://schemas.microsoft.com/office/powerpoint/2010/main" val="1798928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445E-CFDE-40DD-A2A9-3C0931A3C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N-Line Update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D8F27-58B1-4CC7-9574-5AD4E1F50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02E-DD2F-4CA1-8DF6-4E5A0508632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1873D0-0704-4156-88B8-CEEF9C3DB85F}"/>
              </a:ext>
            </a:extLst>
          </p:cNvPr>
          <p:cNvSpPr txBox="1"/>
          <p:nvPr/>
        </p:nvSpPr>
        <p:spPr>
          <a:xfrm>
            <a:off x="327853" y="4282113"/>
            <a:ext cx="373450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Calibri"/>
              </a:rPr>
              <a:t>Saw cutting and sealing the ramp at Thornton Crossroads 104</a:t>
            </a:r>
            <a:r>
              <a:rPr lang="en-US" baseline="30000">
                <a:latin typeface="Calibri"/>
              </a:rPr>
              <a:t>th</a:t>
            </a:r>
            <a:r>
              <a:rPr lang="en-US">
                <a:latin typeface="Calibri"/>
              </a:rPr>
              <a:t> Station </a:t>
            </a:r>
            <a:r>
              <a:rPr lang="en-US" dirty="0">
                <a:latin typeface="Calibri"/>
                <a:ea typeface="Calibri"/>
                <a:cs typeface="Calibri"/>
              </a:rPr>
              <a:t> </a:t>
            </a:r>
            <a:endParaRPr lang="en-US" dirty="0">
              <a:ea typeface="+mn-lt"/>
              <a:cs typeface="+mn-lt"/>
            </a:endParaRPr>
          </a:p>
        </p:txBody>
      </p:sp>
      <p:pic>
        <p:nvPicPr>
          <p:cNvPr id="3" name="Picture 8" descr="A picture containing outdoor, table, chair, train&#10;&#10;Description generated with very high confidence">
            <a:extLst>
              <a:ext uri="{FF2B5EF4-FFF2-40B4-BE49-F238E27FC236}">
                <a16:creationId xmlns:a16="http://schemas.microsoft.com/office/drawing/2014/main" id="{D225389A-4AEB-4AC2-92DE-E945C5FD8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777" y="4267739"/>
            <a:ext cx="4353464" cy="2434446"/>
          </a:xfrm>
          <a:prstGeom prst="rect">
            <a:avLst/>
          </a:prstGeom>
        </p:spPr>
      </p:pic>
      <p:pic>
        <p:nvPicPr>
          <p:cNvPr id="9" name="Picture 9" descr="A tractor on a dirt road&#10;&#10;Description generated with very high confidence">
            <a:extLst>
              <a:ext uri="{FF2B5EF4-FFF2-40B4-BE49-F238E27FC236}">
                <a16:creationId xmlns:a16="http://schemas.microsoft.com/office/drawing/2014/main" id="{F4B7FF7C-21E0-45E6-B9D2-30B34F8C9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438" y="1550418"/>
            <a:ext cx="4741651" cy="2678860"/>
          </a:xfrm>
          <a:prstGeom prst="rect">
            <a:avLst/>
          </a:prstGeom>
        </p:spPr>
      </p:pic>
      <p:pic>
        <p:nvPicPr>
          <p:cNvPr id="10" name="Picture 10" descr="A long bridge in the background&#10;&#10;Description generated with very high confidence">
            <a:extLst>
              <a:ext uri="{FF2B5EF4-FFF2-40B4-BE49-F238E27FC236}">
                <a16:creationId xmlns:a16="http://schemas.microsoft.com/office/drawing/2014/main" id="{498FD760-4690-406C-9D91-199155536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570" y="1593550"/>
            <a:ext cx="4741652" cy="26788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4678EE-E621-42CD-B975-EC09D01346CD}"/>
              </a:ext>
            </a:extLst>
          </p:cNvPr>
          <p:cNvSpPr txBox="1"/>
          <p:nvPr/>
        </p:nvSpPr>
        <p:spPr>
          <a:xfrm>
            <a:off x="5512230" y="2335078"/>
            <a:ext cx="173581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dirty="0"/>
              <a:t>Placing topsoil at Thornton </a:t>
            </a:r>
            <a:r>
              <a:rPr lang="en-US" sz="1400"/>
              <a:t>Crossroads 104</a:t>
            </a:r>
            <a:r>
              <a:rPr lang="en-US" sz="1000" baseline="30000"/>
              <a:t>th</a:t>
            </a:r>
            <a:r>
              <a:rPr lang="en-US" sz="1400"/>
              <a:t> parking </a:t>
            </a:r>
            <a:r>
              <a:rPr lang="en-US" sz="1400" dirty="0"/>
              <a:t>structure</a:t>
            </a:r>
            <a:r>
              <a:rPr lang="en-US" sz="1400" dirty="0">
                <a:cs typeface="Calibri"/>
              </a:rPr>
              <a:t> 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74C134-3C65-488E-BEBA-4B4D441BA158}"/>
              </a:ext>
            </a:extLst>
          </p:cNvPr>
          <p:cNvSpPr txBox="1"/>
          <p:nvPr/>
        </p:nvSpPr>
        <p:spPr>
          <a:xfrm>
            <a:off x="8327756" y="5137688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Installing bus shelters at Thornton </a:t>
            </a:r>
            <a:r>
              <a:rPr lang="en-US"/>
              <a:t>Crossroads 104</a:t>
            </a:r>
            <a:r>
              <a:rPr lang="en-US" baseline="30000"/>
              <a:t>th </a:t>
            </a:r>
            <a:r>
              <a:rPr lang="en-US"/>
              <a:t>Station</a:t>
            </a:r>
            <a:r>
              <a:rPr lang="en-US" dirty="0">
                <a:cs typeface="Calibri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623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CA751-E800-4E3F-A861-16BC5DF12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N-Line Update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97FC1-EDEA-4969-B791-4527740A5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02E-DD2F-4CA1-8DF6-4E5A0508632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5" descr="A close up of a street&#10;&#10;Description generated with very high confidence">
            <a:extLst>
              <a:ext uri="{FF2B5EF4-FFF2-40B4-BE49-F238E27FC236}">
                <a16:creationId xmlns:a16="http://schemas.microsoft.com/office/drawing/2014/main" id="{07A159A7-5EA8-41BA-9FEE-61D2B6FC1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3" y="2195449"/>
            <a:ext cx="5690558" cy="3196446"/>
          </a:xfrm>
          <a:prstGeom prst="rect">
            <a:avLst/>
          </a:prstGeom>
        </p:spPr>
      </p:pic>
      <p:pic>
        <p:nvPicPr>
          <p:cNvPr id="6" name="Picture 6" descr="A path with trees on the side of a road&#10;&#10;Description generated with very high confidence">
            <a:extLst>
              <a:ext uri="{FF2B5EF4-FFF2-40B4-BE49-F238E27FC236}">
                <a16:creationId xmlns:a16="http://schemas.microsoft.com/office/drawing/2014/main" id="{21C6B2D7-6B07-4F4E-9912-CA23F38DD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652" y="2202273"/>
            <a:ext cx="5690558" cy="31820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35F814-BA46-4175-B967-633D27069811}"/>
              </a:ext>
            </a:extLst>
          </p:cNvPr>
          <p:cNvSpPr txBox="1"/>
          <p:nvPr/>
        </p:nvSpPr>
        <p:spPr>
          <a:xfrm>
            <a:off x="3042250" y="5932098"/>
            <a:ext cx="626565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Eastlake 124th Park-n-</a:t>
            </a:r>
            <a:r>
              <a:rPr lang="en-US" sz="2000" dirty="0"/>
              <a:t>Ride asphalt paving completed</a:t>
            </a:r>
            <a:r>
              <a:rPr lang="en-US" sz="2000" dirty="0">
                <a:cs typeface="Calibri"/>
              </a:rPr>
              <a:t> 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35935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445E-CFDE-40DD-A2A9-3C0931A3C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N-Line Update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D8F27-58B1-4CC7-9574-5AD4E1F50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02E-DD2F-4CA1-8DF6-4E5A0508632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8" descr="A truck is parked on the side of a road&#10;&#10;Description generated with very high confidence">
            <a:extLst>
              <a:ext uri="{FF2B5EF4-FFF2-40B4-BE49-F238E27FC236}">
                <a16:creationId xmlns:a16="http://schemas.microsoft.com/office/drawing/2014/main" id="{55694749-312C-4194-B49A-6AF6708B67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362" y="1716012"/>
            <a:ext cx="6191250" cy="463867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F8D821-DF91-4E8E-A07C-99087CE7981D}"/>
              </a:ext>
            </a:extLst>
          </p:cNvPr>
          <p:cNvSpPr txBox="1"/>
          <p:nvPr/>
        </p:nvSpPr>
        <p:spPr>
          <a:xfrm>
            <a:off x="109268" y="6435306"/>
            <a:ext cx="658195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Segoe UI"/>
              </a:rPr>
              <a:t>Traffic waits at a train crossing during testing for the future N Line commuter rail.</a:t>
            </a:r>
            <a:r>
              <a:rPr lang="en-US" sz="1400">
                <a:latin typeface="Segoe UI"/>
                <a:cs typeface="Segoe UI"/>
              </a:rPr>
              <a:t> </a:t>
            </a:r>
            <a:endParaRPr lang="en-US" sz="2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9C8CD3-38E3-4DCE-8045-FF2976B6ABCA}"/>
              </a:ext>
            </a:extLst>
          </p:cNvPr>
          <p:cNvSpPr txBox="1"/>
          <p:nvPr/>
        </p:nvSpPr>
        <p:spPr>
          <a:xfrm>
            <a:off x="6843963" y="2496884"/>
            <a:ext cx="5055029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/>
                <a:cs typeface="Calibri"/>
              </a:rPr>
              <a:t>NMRL SYSTEMS UPDATE:</a:t>
            </a:r>
            <a:r>
              <a:rPr lang="en-US" dirty="0">
                <a:latin typeface="Calibri"/>
                <a:cs typeface="Calibri"/>
              </a:rPr>
              <a:t> </a:t>
            </a:r>
          </a:p>
          <a:p>
            <a:endParaRPr lang="en-US" dirty="0">
              <a:latin typeface="Calibri"/>
              <a:ea typeface="Tahoma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latin typeface="Calibri"/>
                <a:ea typeface="Tahoma"/>
                <a:cs typeface="Calibri"/>
              </a:rPr>
              <a:t>Commuter rail operator training </a:t>
            </a:r>
            <a:r>
              <a:rPr lang="en-US" dirty="0">
                <a:latin typeface="Calibri"/>
                <a:cs typeface="Calibri"/>
              </a:rPr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Calibri"/>
                <a:ea typeface="Tahoma"/>
                <a:cs typeface="Calibri"/>
              </a:rPr>
              <a:t>Positive Train PTC and wireless crossing testing</a:t>
            </a:r>
            <a:r>
              <a:rPr lang="en-US" dirty="0">
                <a:latin typeface="Calibri"/>
                <a:cs typeface="Calibri"/>
              </a:rPr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Calibri"/>
                <a:ea typeface="Tahoma"/>
                <a:cs typeface="Calibri"/>
              </a:rPr>
              <a:t>Working to provide the FRA with a minimum of 30 days’ worth of grade crossing data for review and approval.</a:t>
            </a:r>
            <a:r>
              <a:rPr lang="en-US" dirty="0">
                <a:latin typeface="Calibri"/>
                <a:cs typeface="Calibri"/>
              </a:rPr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Calibri"/>
                <a:cs typeface="Calibri"/>
              </a:rPr>
              <a:t>Maintenance of Way personnel are working to gain familiarization with track, overhead catenary and signal systems. </a:t>
            </a:r>
          </a:p>
          <a:p>
            <a:endParaRPr lang="en-US">
              <a:latin typeface="Calibri"/>
              <a:cs typeface="Calibri"/>
            </a:endParaRPr>
          </a:p>
          <a:p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4588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352" y="1531209"/>
            <a:ext cx="11444108" cy="519661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cs typeface="Calibri"/>
              </a:rPr>
              <a:t>7:30 am</a:t>
            </a:r>
            <a:endParaRPr lang="en-US" sz="1800" dirty="0">
              <a:highlight>
                <a:srgbClr val="FFFF00"/>
              </a:highlight>
              <a:cs typeface="Calibri"/>
            </a:endParaRPr>
          </a:p>
          <a:p>
            <a:pPr marL="685800" lvl="1" indent="-228600"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Welcome and introductions- Chair Council Member Julie Mullica</a:t>
            </a:r>
            <a:endParaRPr lang="en-US" sz="1600" dirty="0">
              <a:cs typeface="Calibri"/>
            </a:endParaRPr>
          </a:p>
          <a:p>
            <a:pPr marL="685800" lvl="1" indent="-228600"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Approval of February 27th  NATA Meeting Minutes (Sent to NATA reps 4/23)</a:t>
            </a:r>
            <a:endParaRPr lang="en-US" sz="1600" dirty="0">
              <a:cs typeface="Calibri"/>
            </a:endParaRPr>
          </a:p>
          <a:p>
            <a:pPr marL="685800" lvl="1" indent="-228600"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cs typeface="Calibri"/>
              </a:rPr>
              <a:t>Introduction of the Adams County Regional Economic Partnership (ACREP) - Bo Martinez, President and CEO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cs typeface="Calibri"/>
              </a:rPr>
              <a:t>7:40 am</a:t>
            </a:r>
          </a:p>
          <a:p>
            <a:pPr marL="685800" lvl="1" indent="-228600"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Smart Commute update: Carson Priest, Tammy Herreid</a:t>
            </a:r>
            <a:endParaRPr lang="en-US" sz="1600" dirty="0">
              <a:cs typeface="Calibri"/>
            </a:endParaRPr>
          </a:p>
          <a:p>
            <a:pPr marL="1257300" lvl="2" indent="-342900"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cs typeface="Calibri"/>
              </a:rPr>
              <a:t>Work Plan Update: Pre-COVID, current COVID</a:t>
            </a:r>
          </a:p>
          <a:p>
            <a:pPr marL="1257300" lvl="2" indent="-342900"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cs typeface="Calibri"/>
              </a:rPr>
              <a:t>"5 Tips" videos, webinars</a:t>
            </a:r>
          </a:p>
          <a:p>
            <a:pPr marL="1257300" lvl="2" indent="-342900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144th </a:t>
            </a:r>
            <a:r>
              <a:rPr lang="en-US" sz="1400" dirty="0" err="1"/>
              <a:t>FlexRide</a:t>
            </a:r>
            <a:r>
              <a:rPr lang="en-US" sz="1400" dirty="0"/>
              <a:t>, Uber Rides, </a:t>
            </a:r>
            <a:r>
              <a:rPr lang="en-US" sz="1400" dirty="0" err="1"/>
              <a:t>EasyMile</a:t>
            </a:r>
            <a:endParaRPr lang="en-US" sz="1400" dirty="0">
              <a:cs typeface="Calibri"/>
            </a:endParaRPr>
          </a:p>
          <a:p>
            <a:pPr marL="1257300" lvl="2" indent="-342900"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cs typeface="Calibri"/>
              </a:rPr>
              <a:t>Update on Leave Behind, Priority Projects List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cs typeface="Calibri"/>
              </a:rPr>
              <a:t>7:50 am</a:t>
            </a:r>
          </a:p>
          <a:p>
            <a:pPr marL="685800" lvl="1" indent="-228600"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CDOT Transportation Commission update-  TC Vice Chair Karen Stuart</a:t>
            </a:r>
            <a:endParaRPr lang="en-US" sz="1600">
              <a:cs typeface="Calibri"/>
            </a:endParaRPr>
          </a:p>
          <a:p>
            <a:pPr marL="1257300" lvl="2" indent="-342900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Statewide Transportation Plan</a:t>
            </a:r>
            <a:endParaRPr lang="en-US" sz="1400" dirty="0">
              <a:cs typeface="Calibri"/>
            </a:endParaRPr>
          </a:p>
          <a:p>
            <a:pPr marL="1257300" lvl="2" indent="-342900"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cs typeface="Calibri"/>
              </a:rPr>
              <a:t>Budget implications for 10-year project pipeline list</a:t>
            </a:r>
          </a:p>
          <a:p>
            <a:pPr marL="685800" lvl="1" indent="-228600"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cs typeface="Calibri"/>
              </a:rPr>
              <a:t>Segment 3 Managed Lanes Tolling start-up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None/>
            </a:pPr>
            <a:r>
              <a:rPr lang="en-US" sz="1800" dirty="0">
                <a:cs typeface="Calibri"/>
              </a:rPr>
              <a:t>8:00 am</a:t>
            </a:r>
          </a:p>
          <a:p>
            <a:pPr marL="685800" lvl="1" indent="-228600">
              <a:lnSpc>
                <a:spcPct val="120000"/>
              </a:lnSpc>
              <a:spcBef>
                <a:spcPts val="0"/>
              </a:spcBef>
              <a:buFont typeface="Courier New" panose="020B0604020202020204" pitchFamily="34" charset="0"/>
              <a:buChar char="o"/>
            </a:pPr>
            <a:r>
              <a:rPr lang="en-US" sz="1600" dirty="0"/>
              <a:t>RTD Directors Comments – Director Vince Buzek, Director Troy Whitmore</a:t>
            </a:r>
            <a:endParaRPr lang="en-US" sz="1600">
              <a:cs typeface="Calibri"/>
            </a:endParaRPr>
          </a:p>
          <a:p>
            <a:pPr marL="1257300" lvl="2" indent="-342900">
              <a:lnSpc>
                <a:spcPct val="120000"/>
              </a:lnSpc>
              <a:spcBef>
                <a:spcPts val="0"/>
              </a:spcBef>
              <a:buFont typeface="Calibri" panose="02070309020205020404" pitchFamily="49" charset="0"/>
              <a:buChar char="⁻"/>
            </a:pPr>
            <a:r>
              <a:rPr lang="en-US" sz="1400" dirty="0"/>
              <a:t>N-Line update</a:t>
            </a:r>
            <a:endParaRPr lang="en-US" sz="1400" dirty="0">
              <a:cs typeface="Calibri"/>
            </a:endParaRPr>
          </a:p>
          <a:p>
            <a:pPr marL="1257300" lvl="2" indent="-342900">
              <a:lnSpc>
                <a:spcPct val="120000"/>
              </a:lnSpc>
              <a:spcBef>
                <a:spcPts val="0"/>
              </a:spcBef>
              <a:buFont typeface="Calibri" panose="02070309020205020404" pitchFamily="49" charset="0"/>
              <a:buChar char="⁻"/>
            </a:pPr>
            <a:r>
              <a:rPr lang="en-US" sz="1400" dirty="0">
                <a:cs typeface="Calibri"/>
              </a:rPr>
              <a:t>Legislative</a:t>
            </a:r>
            <a:r>
              <a:rPr lang="en-US" sz="1400" dirty="0"/>
              <a:t> Update</a:t>
            </a:r>
            <a:endParaRPr lang="en-US" sz="1200" dirty="0">
              <a:cs typeface="Calibri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/>
              <a:t>8:15 am</a:t>
            </a:r>
            <a:endParaRPr lang="en-US" sz="1800" dirty="0">
              <a:cs typeface="Calibri"/>
            </a:endParaRPr>
          </a:p>
          <a:p>
            <a:pPr marL="685800" lvl="1" indent="-228600"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cs typeface="Calibri"/>
              </a:rPr>
              <a:t>CDOT Update</a:t>
            </a:r>
          </a:p>
          <a:p>
            <a:pPr marL="1257300" lvl="2" indent="-342900">
              <a:lnSpc>
                <a:spcPct val="120000"/>
              </a:lnSpc>
              <a:spcBef>
                <a:spcPts val="0"/>
              </a:spcBef>
              <a:buFont typeface="Calibri" panose="020B0604020202020204" pitchFamily="34" charset="0"/>
              <a:buChar char="⁻"/>
            </a:pPr>
            <a:r>
              <a:rPr lang="en-US" sz="1400" dirty="0">
                <a:cs typeface="Calibri"/>
              </a:rPr>
              <a:t>1-270 – Adam Parks</a:t>
            </a:r>
          </a:p>
          <a:p>
            <a:pPr marL="1257300" lvl="2" indent="-342900">
              <a:lnSpc>
                <a:spcPct val="120000"/>
              </a:lnSpc>
              <a:spcBef>
                <a:spcPts val="0"/>
              </a:spcBef>
              <a:buFont typeface="Calibri" panose="020B0604020202020204" pitchFamily="34" charset="0"/>
              <a:buChar char="⁻"/>
            </a:pPr>
            <a:r>
              <a:rPr lang="en-US" sz="1400" dirty="0">
                <a:cs typeface="Calibri"/>
              </a:rPr>
              <a:t>1-25 EA – Postponed until June meeting</a:t>
            </a:r>
          </a:p>
          <a:p>
            <a:pPr marL="0" indent="-114300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None/>
            </a:pPr>
            <a:r>
              <a:rPr lang="en-US" sz="1800" dirty="0">
                <a:cs typeface="Calibri"/>
              </a:rPr>
              <a:t>8:30 am – 9:15 am </a:t>
            </a:r>
          </a:p>
          <a:p>
            <a:pPr marL="685800" lvl="1" indent="-457200">
              <a:lnSpc>
                <a:spcPct val="120000"/>
              </a:lnSpc>
              <a:spcBef>
                <a:spcPts val="0"/>
              </a:spcBef>
              <a:buFont typeface="Courier New" panose="020B0604020202020204" pitchFamily="34" charset="0"/>
            </a:pPr>
            <a:r>
              <a:rPr lang="en-US" sz="1600" i="1" dirty="0">
                <a:cs typeface="Calibri"/>
              </a:rPr>
              <a:t>The Future of Clean Mobility </a:t>
            </a:r>
            <a:r>
              <a:rPr lang="en-US" sz="1600" dirty="0">
                <a:cs typeface="Calibri"/>
              </a:rPr>
              <a:t>Presentation – Sophie Shulman, CDOT Office of Innovative Mobility</a:t>
            </a:r>
          </a:p>
          <a:p>
            <a:pPr marL="685800" lvl="1" indent="-457200">
              <a:lnSpc>
                <a:spcPct val="120000"/>
              </a:lnSpc>
              <a:spcBef>
                <a:spcPts val="0"/>
              </a:spcBef>
              <a:buFont typeface="Courier New" panose="020B0604020202020204" pitchFamily="34" charset="0"/>
              <a:buChar char="o"/>
            </a:pPr>
            <a:r>
              <a:rPr lang="en-US" sz="1600" dirty="0">
                <a:cs typeface="Calibri"/>
              </a:rPr>
              <a:t>Other</a:t>
            </a:r>
          </a:p>
          <a:p>
            <a:pPr marL="1257300" lvl="2" indent="-342900"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cs typeface="Calibri"/>
              </a:rPr>
              <a:t>Chair Mullica, on behalf of NATA, will send a letter to RTD supporting retention of FISA funds for the construction of unfinished FasTracks Corridors.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02E-DD2F-4CA1-8DF6-4E5A0508632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145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I-270 Corridor Improvements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22031" y="1477108"/>
            <a:ext cx="11084169" cy="4699855"/>
          </a:xfrm>
        </p:spPr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Freeway Location: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09" y="1261964"/>
            <a:ext cx="5423022" cy="552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91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I-270 Corridor traffic congestion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43000"/>
            <a:ext cx="9499893" cy="539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69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I-270 Corridor - What has been done to date?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/>
              <a:t>2014: TIGER grant application for I-270 corridor study (not granted)</a:t>
            </a:r>
            <a:endParaRPr lang="en-US" dirty="0">
              <a:solidFill>
                <a:schemeClr val="accent3"/>
              </a:solidFill>
            </a:endParaRPr>
          </a:p>
          <a:p>
            <a:pPr fontAlgn="base"/>
            <a:r>
              <a:rPr lang="en-US" dirty="0">
                <a:solidFill>
                  <a:schemeClr val="tx1"/>
                </a:solidFill>
              </a:rPr>
              <a:t>2006</a:t>
            </a:r>
            <a:r>
              <a:rPr lang="en-US" dirty="0"/>
              <a:t>-2018: Adjacent Central I-70 Central NEPA clearance</a:t>
            </a:r>
          </a:p>
          <a:p>
            <a:pPr fontAlgn="base"/>
            <a:r>
              <a:rPr lang="en-US" dirty="0"/>
              <a:t>2018: I-270 Purpose &amp; Need Workshop (CDOT &amp; FHWA)</a:t>
            </a:r>
          </a:p>
          <a:p>
            <a:pPr fontAlgn="base"/>
            <a:r>
              <a:rPr lang="en-US" dirty="0"/>
              <a:t>2019: HPTE/CDOT Express Lanes Master Plan</a:t>
            </a:r>
          </a:p>
          <a:p>
            <a:pPr fontAlgn="base"/>
            <a:r>
              <a:rPr lang="en-US" dirty="0"/>
              <a:t>2019: I-270 Topographical Survey (Jacobs)</a:t>
            </a:r>
          </a:p>
          <a:p>
            <a:pPr fontAlgn="base"/>
            <a:r>
              <a:rPr lang="en-US" dirty="0"/>
              <a:t>2019: I-270 Traffic Study (Atkins)</a:t>
            </a:r>
          </a:p>
          <a:p>
            <a:pPr fontAlgn="base"/>
            <a:r>
              <a:rPr lang="en-US" dirty="0"/>
              <a:t>2019: I-270 </a:t>
            </a:r>
            <a:r>
              <a:rPr lang="en-US" dirty="0" err="1"/>
              <a:t>HazMat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and Historic Inventory </a:t>
            </a:r>
            <a:r>
              <a:rPr lang="en-US" dirty="0"/>
              <a:t>Study (Pinyon, Mead and Hunt)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05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I-270 Corridor Improvements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>
                <a:solidFill>
                  <a:schemeClr val="tx1"/>
                </a:solidFill>
              </a:rPr>
              <a:t>Current phase: NEPA Environmental Assessment (EA)</a:t>
            </a:r>
          </a:p>
          <a:p>
            <a:pPr lvl="1" fontAlgn="base"/>
            <a:r>
              <a:rPr lang="en-US" dirty="0">
                <a:solidFill>
                  <a:schemeClr val="tx1"/>
                </a:solidFill>
              </a:rPr>
              <a:t>April 2020 kick-off</a:t>
            </a:r>
          </a:p>
          <a:p>
            <a:pPr lvl="1" fontAlgn="base"/>
            <a:r>
              <a:rPr lang="en-US" dirty="0">
                <a:solidFill>
                  <a:schemeClr val="tx1"/>
                </a:solidFill>
              </a:rPr>
              <a:t>Initiate public engagement in July</a:t>
            </a:r>
          </a:p>
          <a:p>
            <a:pPr lvl="1" fontAlgn="base"/>
            <a:r>
              <a:rPr lang="en-US" dirty="0">
                <a:solidFill>
                  <a:schemeClr val="tx1"/>
                </a:solidFill>
              </a:rPr>
              <a:t>Preferred Alternative anticipated in late 2020</a:t>
            </a:r>
          </a:p>
          <a:p>
            <a:pPr lvl="1" fontAlgn="base"/>
            <a:r>
              <a:rPr lang="en-US" dirty="0">
                <a:solidFill>
                  <a:schemeClr val="tx1"/>
                </a:solidFill>
              </a:rPr>
              <a:t>Decision Document in 2021</a:t>
            </a:r>
          </a:p>
          <a:p>
            <a:pPr fontAlgn="base"/>
            <a:r>
              <a:rPr lang="en-US" dirty="0">
                <a:solidFill>
                  <a:schemeClr val="tx1"/>
                </a:solidFill>
              </a:rPr>
              <a:t>Summer 2020 field work crews mobilized:</a:t>
            </a:r>
          </a:p>
          <a:p>
            <a:pPr lvl="1" fontAlgn="base"/>
            <a:r>
              <a:rPr lang="en-US" dirty="0">
                <a:solidFill>
                  <a:schemeClr val="tx1"/>
                </a:solidFill>
              </a:rPr>
              <a:t>Geotechnical soil samplings </a:t>
            </a:r>
          </a:p>
          <a:p>
            <a:pPr lvl="1" fontAlgn="base"/>
            <a:r>
              <a:rPr lang="en-US" dirty="0">
                <a:solidFill>
                  <a:schemeClr val="tx1"/>
                </a:solidFill>
              </a:rPr>
              <a:t>Pavement cores</a:t>
            </a:r>
          </a:p>
          <a:p>
            <a:pPr lvl="1" fontAlgn="base"/>
            <a:r>
              <a:rPr lang="en-US" dirty="0">
                <a:solidFill>
                  <a:schemeClr val="tx1"/>
                </a:solidFill>
              </a:rPr>
              <a:t>Hydrologic channel surveys</a:t>
            </a:r>
          </a:p>
          <a:p>
            <a:pPr lvl="1" fontAlgn="base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 fontAlgn="base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44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I-270 Corridor - What has been done to date?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76249" y="1258443"/>
            <a:ext cx="10820400" cy="4576763"/>
          </a:xfrm>
        </p:spPr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HPTE Express Lanes Master Plan recommends I-270 as a Top Corridor for revenue generation: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816" y="1738309"/>
            <a:ext cx="6584529" cy="48006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45823" y="2795953"/>
            <a:ext cx="307731" cy="105508"/>
          </a:xfrm>
          <a:prstGeom prst="rect">
            <a:avLst/>
          </a:prstGeom>
          <a:ln>
            <a:solidFill>
              <a:schemeClr val="tx2">
                <a:lumMod val="9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96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179" y="219099"/>
            <a:ext cx="4835626" cy="457200"/>
          </a:xfrm>
        </p:spPr>
        <p:txBody>
          <a:bodyPr>
            <a:noAutofit/>
          </a:bodyPr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2020 Work Plan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0380" y="955199"/>
            <a:ext cx="7696200" cy="5734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>
              <a:lnSpc>
                <a:spcPct val="15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/>
              <a:t>North Metro Bike Network Map</a:t>
            </a:r>
          </a:p>
          <a:p>
            <a:pPr marL="342900" lvl="0" indent="-342900" defTabSz="457200">
              <a:lnSpc>
                <a:spcPct val="15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/>
              <a:t>N-Line Station Area Parties</a:t>
            </a:r>
          </a:p>
          <a:p>
            <a:pPr marL="342900" lvl="0" indent="-342900" defTabSz="457200">
              <a:lnSpc>
                <a:spcPct val="15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/>
              <a:t>8</a:t>
            </a:r>
            <a:r>
              <a:rPr lang="en-US" sz="2000" baseline="30000"/>
              <a:t>th</a:t>
            </a:r>
            <a:r>
              <a:rPr lang="en-US" sz="2000"/>
              <a:t> Annual TransForum around N-Line opening </a:t>
            </a:r>
          </a:p>
          <a:p>
            <a:pPr marL="342900" lvl="0" indent="-342900" defTabSz="457200">
              <a:lnSpc>
                <a:spcPct val="15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/>
              <a:t>ACT Conference Planning and Support</a:t>
            </a:r>
          </a:p>
          <a:p>
            <a:pPr marL="342900" lvl="0" indent="-342900" defTabSz="457200">
              <a:lnSpc>
                <a:spcPct val="15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/>
              <a:t>Outside Presentations for SCMN Board</a:t>
            </a:r>
          </a:p>
          <a:p>
            <a:pPr marL="342900" lvl="0" indent="-342900" defTabSz="457200">
              <a:lnSpc>
                <a:spcPct val="15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/>
              <a:t>Focus on Health and Wellness Fairs </a:t>
            </a:r>
          </a:p>
          <a:p>
            <a:pPr marL="800100" lvl="1" indent="-342900" defTabSz="457200">
              <a:lnSpc>
                <a:spcPct val="15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/>
              <a:t>On the topics of mobility, air quality and health</a:t>
            </a:r>
          </a:p>
          <a:p>
            <a:pPr marL="342900" lvl="0" indent="-342900" defTabSz="457200">
              <a:lnSpc>
                <a:spcPct val="15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/>
              <a:t>Jurisdictional Council Presentations </a:t>
            </a:r>
          </a:p>
          <a:p>
            <a:pPr marL="342900" indent="-342900" defTabSz="457200">
              <a:lnSpc>
                <a:spcPct val="15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/>
              <a:t>Partnership with Metro North Partnership (Chamber), ACED, Broomfield Chamber &amp; SWEEP</a:t>
            </a:r>
          </a:p>
        </p:txBody>
      </p:sp>
      <p:sp>
        <p:nvSpPr>
          <p:cNvPr id="3" name="Rectangle 2"/>
          <p:cNvSpPr/>
          <p:nvPr/>
        </p:nvSpPr>
        <p:spPr>
          <a:xfrm>
            <a:off x="3916910" y="3244334"/>
            <a:ext cx="184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64617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I-270 Corridor Improvements - Funding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3" y="1380392"/>
            <a:ext cx="10820400" cy="4576763"/>
          </a:xfrm>
        </p:spPr>
        <p:txBody>
          <a:bodyPr/>
          <a:lstStyle/>
          <a:p>
            <a:r>
              <a:rPr lang="en-US" dirty="0"/>
              <a:t>Financial Contribution for Pre-Construction / NEPA</a:t>
            </a:r>
          </a:p>
          <a:p>
            <a:pPr lvl="1"/>
            <a:r>
              <a:rPr lang="en-US" dirty="0"/>
              <a:t>Commerce City</a:t>
            </a:r>
          </a:p>
          <a:p>
            <a:pPr lvl="1"/>
            <a:r>
              <a:rPr lang="en-US" dirty="0"/>
              <a:t>Adams County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517" y="2576412"/>
            <a:ext cx="8326112" cy="39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7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I-270 Corridor Improvements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22031" y="1477108"/>
            <a:ext cx="1702333" cy="582601"/>
          </a:xfrm>
        </p:spPr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Questions?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465" y="1477108"/>
            <a:ext cx="9024735" cy="465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12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cs typeface="Calibri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02E-DD2F-4CA1-8DF6-4E5A05086329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7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A5277018-018F-4060-85D4-5BB24485A3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500" y="-20269"/>
            <a:ext cx="5380627" cy="689154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71919C-39AF-47EF-B89C-835D67052590}"/>
              </a:ext>
            </a:extLst>
          </p:cNvPr>
          <p:cNvSpPr txBox="1"/>
          <p:nvPr/>
        </p:nvSpPr>
        <p:spPr>
          <a:xfrm>
            <a:off x="6132162" y="2283416"/>
            <a:ext cx="5442488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2F5597"/>
                </a:solidFill>
                <a:cs typeface="Arial"/>
              </a:rPr>
              <a:t>8:30 am – 9:15 am </a:t>
            </a:r>
            <a:r>
              <a:rPr lang="en-US" dirty="0">
                <a:cs typeface="Arial"/>
              </a:rPr>
              <a:t>​</a:t>
            </a:r>
          </a:p>
          <a:p>
            <a:endParaRPr lang="en-US" dirty="0">
              <a:solidFill>
                <a:srgbClr val="000000"/>
              </a:solidFill>
              <a:cs typeface="Arial"/>
            </a:endParaRPr>
          </a:p>
          <a:p>
            <a:pPr lvl="1">
              <a:buChar char="•"/>
            </a:pPr>
            <a:r>
              <a:rPr lang="en-US" b="1" i="1" dirty="0">
                <a:solidFill>
                  <a:srgbClr val="2F5597"/>
                </a:solidFill>
                <a:cs typeface="Arial"/>
              </a:rPr>
              <a:t>The Future of Clean Mobility </a:t>
            </a:r>
            <a:r>
              <a:rPr lang="en-US" b="1" dirty="0">
                <a:solidFill>
                  <a:srgbClr val="2F5597"/>
                </a:solidFill>
                <a:cs typeface="Arial"/>
              </a:rPr>
              <a:t>Presentation</a:t>
            </a:r>
            <a:r>
              <a:rPr lang="en-US" dirty="0">
                <a:solidFill>
                  <a:srgbClr val="2F5597"/>
                </a:solidFill>
                <a:cs typeface="Arial"/>
              </a:rPr>
              <a:t> – Sophie Shulman, CDOT Office of Innovative Mobility</a:t>
            </a:r>
            <a:r>
              <a:rPr lang="en-US" dirty="0">
                <a:cs typeface="Arial"/>
              </a:rPr>
              <a:t>​</a:t>
            </a:r>
          </a:p>
          <a:p>
            <a:pPr lvl="1">
              <a:buChar char="•"/>
            </a:pPr>
            <a:endParaRPr lang="en-US" dirty="0">
              <a:solidFill>
                <a:srgbClr val="000000"/>
              </a:solidFill>
              <a:cs typeface="Arial"/>
            </a:endParaRPr>
          </a:p>
          <a:p>
            <a:pPr lvl="1">
              <a:buChar char="•"/>
            </a:pPr>
            <a:r>
              <a:rPr lang="en-US" dirty="0">
                <a:solidFill>
                  <a:srgbClr val="2F5597"/>
                </a:solidFill>
                <a:cs typeface="Arial"/>
              </a:rPr>
              <a:t>Other</a:t>
            </a:r>
            <a:r>
              <a:rPr lang="en-US" dirty="0">
                <a:cs typeface="Arial"/>
              </a:rPr>
              <a:t>​</a:t>
            </a:r>
          </a:p>
          <a:p>
            <a:pPr lvl="1">
              <a:buChar char="•"/>
            </a:pPr>
            <a:endParaRPr lang="en-US" dirty="0">
              <a:solidFill>
                <a:srgbClr val="000000"/>
              </a:solidFill>
              <a:cs typeface="Arial"/>
            </a:endParaRPr>
          </a:p>
          <a:p>
            <a:pPr lvl="2">
              <a:buChar char="•"/>
            </a:pPr>
            <a:r>
              <a:rPr lang="en-US" dirty="0">
                <a:solidFill>
                  <a:srgbClr val="2F5597"/>
                </a:solidFill>
                <a:cs typeface="Arial"/>
              </a:rPr>
              <a:t>Chair Mullica, on behalf of NATA, will send a letter to RTD supporting retention of FISA funds for the construction of unfinished FasTracks Corridors. </a:t>
            </a:r>
            <a:r>
              <a:rPr lang="en-US" dirty="0">
                <a:cs typeface="Arial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899922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72000"/>
            <a:ext cx="12189460" cy="0"/>
          </a:xfrm>
          <a:custGeom>
            <a:avLst/>
            <a:gdLst/>
            <a:ahLst/>
            <a:cxnLst/>
            <a:rect l="l" t="t" r="r" b="b"/>
            <a:pathLst>
              <a:path w="12189460">
                <a:moveTo>
                  <a:pt x="0" y="0"/>
                </a:moveTo>
                <a:lnTo>
                  <a:pt x="12188952" y="0"/>
                </a:lnTo>
              </a:path>
            </a:pathLst>
          </a:custGeom>
          <a:ln w="82296">
            <a:solidFill>
              <a:srgbClr val="EF75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9179" y="5900219"/>
            <a:ext cx="164206" cy="192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98163" y="5900219"/>
            <a:ext cx="192500" cy="192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80093" y="5903245"/>
            <a:ext cx="111660" cy="1871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65520" y="5900219"/>
            <a:ext cx="193005" cy="1926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53007" y="5903245"/>
            <a:ext cx="145512" cy="1871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58763" y="5903245"/>
            <a:ext cx="164206" cy="1871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06841" y="5900219"/>
            <a:ext cx="192500" cy="1926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84412" y="5900219"/>
            <a:ext cx="182900" cy="1901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6188" y="5785213"/>
            <a:ext cx="1746250" cy="8890"/>
          </a:xfrm>
          <a:custGeom>
            <a:avLst/>
            <a:gdLst/>
            <a:ahLst/>
            <a:cxnLst/>
            <a:rect l="l" t="t" r="r" b="b"/>
            <a:pathLst>
              <a:path w="1746250" h="8889">
                <a:moveTo>
                  <a:pt x="1746145" y="8574"/>
                </a:moveTo>
                <a:lnTo>
                  <a:pt x="0" y="8574"/>
                </a:lnTo>
                <a:lnTo>
                  <a:pt x="0" y="0"/>
                </a:lnTo>
                <a:lnTo>
                  <a:pt x="1746145" y="0"/>
                </a:lnTo>
                <a:lnTo>
                  <a:pt x="1746145" y="8574"/>
                </a:lnTo>
                <a:close/>
              </a:path>
            </a:pathLst>
          </a:custGeom>
          <a:solidFill>
            <a:srgbClr val="0809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5800" y="6244234"/>
            <a:ext cx="1062990" cy="165735"/>
          </a:xfrm>
          <a:custGeom>
            <a:avLst/>
            <a:gdLst/>
            <a:ahLst/>
            <a:cxnLst/>
            <a:rect l="l" t="t" r="r" b="b"/>
            <a:pathLst>
              <a:path w="1062989" h="165735">
                <a:moveTo>
                  <a:pt x="124282" y="64566"/>
                </a:moveTo>
                <a:lnTo>
                  <a:pt x="121285" y="42608"/>
                </a:lnTo>
                <a:lnTo>
                  <a:pt x="112788" y="24714"/>
                </a:lnTo>
                <a:lnTo>
                  <a:pt x="107289" y="19164"/>
                </a:lnTo>
                <a:lnTo>
                  <a:pt x="99555" y="11366"/>
                </a:lnTo>
                <a:lnTo>
                  <a:pt x="99529" y="64566"/>
                </a:lnTo>
                <a:lnTo>
                  <a:pt x="97878" y="79197"/>
                </a:lnTo>
                <a:lnTo>
                  <a:pt x="69215" y="108953"/>
                </a:lnTo>
                <a:lnTo>
                  <a:pt x="62649" y="109956"/>
                </a:lnTo>
                <a:lnTo>
                  <a:pt x="38900" y="109956"/>
                </a:lnTo>
                <a:lnTo>
                  <a:pt x="38900" y="19164"/>
                </a:lnTo>
                <a:lnTo>
                  <a:pt x="62141" y="19164"/>
                </a:lnTo>
                <a:lnTo>
                  <a:pt x="97790" y="49568"/>
                </a:lnTo>
                <a:lnTo>
                  <a:pt x="99529" y="64566"/>
                </a:lnTo>
                <a:lnTo>
                  <a:pt x="99529" y="11366"/>
                </a:lnTo>
                <a:lnTo>
                  <a:pt x="62877" y="114"/>
                </a:lnTo>
                <a:lnTo>
                  <a:pt x="55575" y="0"/>
                </a:lnTo>
                <a:lnTo>
                  <a:pt x="0" y="0"/>
                </a:lnTo>
                <a:lnTo>
                  <a:pt x="0" y="18161"/>
                </a:lnTo>
                <a:lnTo>
                  <a:pt x="15151" y="18161"/>
                </a:lnTo>
                <a:lnTo>
                  <a:pt x="15151" y="110972"/>
                </a:lnTo>
                <a:lnTo>
                  <a:pt x="0" y="110972"/>
                </a:lnTo>
                <a:lnTo>
                  <a:pt x="0" y="129133"/>
                </a:lnTo>
                <a:lnTo>
                  <a:pt x="55575" y="129133"/>
                </a:lnTo>
                <a:lnTo>
                  <a:pt x="63550" y="128917"/>
                </a:lnTo>
                <a:lnTo>
                  <a:pt x="100838" y="116484"/>
                </a:lnTo>
                <a:lnTo>
                  <a:pt x="106997" y="109956"/>
                </a:lnTo>
                <a:lnTo>
                  <a:pt x="113423" y="103149"/>
                </a:lnTo>
                <a:lnTo>
                  <a:pt x="121462" y="85648"/>
                </a:lnTo>
                <a:lnTo>
                  <a:pt x="124282" y="64566"/>
                </a:lnTo>
                <a:close/>
              </a:path>
              <a:path w="1062989" h="165735">
                <a:moveTo>
                  <a:pt x="225844" y="78181"/>
                </a:moveTo>
                <a:lnTo>
                  <a:pt x="224891" y="72136"/>
                </a:lnTo>
                <a:lnTo>
                  <a:pt x="223139" y="60896"/>
                </a:lnTo>
                <a:lnTo>
                  <a:pt x="218020" y="51955"/>
                </a:lnTo>
                <a:lnTo>
                  <a:pt x="215163" y="46977"/>
                </a:lnTo>
                <a:lnTo>
                  <a:pt x="202184" y="37680"/>
                </a:lnTo>
                <a:lnTo>
                  <a:pt x="201587" y="37579"/>
                </a:lnTo>
                <a:lnTo>
                  <a:pt x="201587" y="72136"/>
                </a:lnTo>
                <a:lnTo>
                  <a:pt x="161671" y="72136"/>
                </a:lnTo>
                <a:lnTo>
                  <a:pt x="164299" y="63868"/>
                </a:lnTo>
                <a:lnTo>
                  <a:pt x="168998" y="57505"/>
                </a:lnTo>
                <a:lnTo>
                  <a:pt x="175602" y="53403"/>
                </a:lnTo>
                <a:lnTo>
                  <a:pt x="183908" y="51955"/>
                </a:lnTo>
                <a:lnTo>
                  <a:pt x="190715" y="53327"/>
                </a:lnTo>
                <a:lnTo>
                  <a:pt x="196342" y="57315"/>
                </a:lnTo>
                <a:lnTo>
                  <a:pt x="200177" y="63652"/>
                </a:lnTo>
                <a:lnTo>
                  <a:pt x="201587" y="72136"/>
                </a:lnTo>
                <a:lnTo>
                  <a:pt x="201587" y="37579"/>
                </a:lnTo>
                <a:lnTo>
                  <a:pt x="150495" y="47726"/>
                </a:lnTo>
                <a:lnTo>
                  <a:pt x="137426" y="82727"/>
                </a:lnTo>
                <a:lnTo>
                  <a:pt x="140830" y="101358"/>
                </a:lnTo>
                <a:lnTo>
                  <a:pt x="150622" y="116776"/>
                </a:lnTo>
                <a:lnTo>
                  <a:pt x="166192" y="127266"/>
                </a:lnTo>
                <a:lnTo>
                  <a:pt x="186931" y="131140"/>
                </a:lnTo>
                <a:lnTo>
                  <a:pt x="200596" y="130937"/>
                </a:lnTo>
                <a:lnTo>
                  <a:pt x="209042" y="129501"/>
                </a:lnTo>
                <a:lnTo>
                  <a:pt x="215785" y="125615"/>
                </a:lnTo>
                <a:lnTo>
                  <a:pt x="224320" y="118033"/>
                </a:lnTo>
                <a:lnTo>
                  <a:pt x="220840" y="111480"/>
                </a:lnTo>
                <a:lnTo>
                  <a:pt x="215734" y="101892"/>
                </a:lnTo>
                <a:lnTo>
                  <a:pt x="213614" y="103390"/>
                </a:lnTo>
                <a:lnTo>
                  <a:pt x="207835" y="106680"/>
                </a:lnTo>
                <a:lnTo>
                  <a:pt x="199326" y="109982"/>
                </a:lnTo>
                <a:lnTo>
                  <a:pt x="188963" y="111480"/>
                </a:lnTo>
                <a:lnTo>
                  <a:pt x="178777" y="109867"/>
                </a:lnTo>
                <a:lnTo>
                  <a:pt x="170078" y="105041"/>
                </a:lnTo>
                <a:lnTo>
                  <a:pt x="163741" y="97002"/>
                </a:lnTo>
                <a:lnTo>
                  <a:pt x="160667" y="85750"/>
                </a:lnTo>
                <a:lnTo>
                  <a:pt x="224828" y="85750"/>
                </a:lnTo>
                <a:lnTo>
                  <a:pt x="225844" y="80708"/>
                </a:lnTo>
                <a:lnTo>
                  <a:pt x="225844" y="78181"/>
                </a:lnTo>
                <a:close/>
              </a:path>
              <a:path w="1062989" h="165735">
                <a:moveTo>
                  <a:pt x="342049" y="82727"/>
                </a:moveTo>
                <a:lnTo>
                  <a:pt x="339204" y="63030"/>
                </a:lnTo>
                <a:lnTo>
                  <a:pt x="334378" y="53975"/>
                </a:lnTo>
                <a:lnTo>
                  <a:pt x="332232" y="49936"/>
                </a:lnTo>
                <a:lnTo>
                  <a:pt x="331063" y="47726"/>
                </a:lnTo>
                <a:lnTo>
                  <a:pt x="318808" y="38315"/>
                </a:lnTo>
                <a:lnTo>
                  <a:pt x="318808" y="82727"/>
                </a:lnTo>
                <a:lnTo>
                  <a:pt x="316953" y="95084"/>
                </a:lnTo>
                <a:lnTo>
                  <a:pt x="311924" y="104101"/>
                </a:lnTo>
                <a:lnTo>
                  <a:pt x="304520" y="109601"/>
                </a:lnTo>
                <a:lnTo>
                  <a:pt x="295567" y="111480"/>
                </a:lnTo>
                <a:lnTo>
                  <a:pt x="285534" y="109042"/>
                </a:lnTo>
                <a:lnTo>
                  <a:pt x="278257" y="102641"/>
                </a:lnTo>
                <a:lnTo>
                  <a:pt x="273824" y="93599"/>
                </a:lnTo>
                <a:lnTo>
                  <a:pt x="272326" y="83223"/>
                </a:lnTo>
                <a:lnTo>
                  <a:pt x="274332" y="69926"/>
                </a:lnTo>
                <a:lnTo>
                  <a:pt x="279654" y="60845"/>
                </a:lnTo>
                <a:lnTo>
                  <a:pt x="287248" y="55638"/>
                </a:lnTo>
                <a:lnTo>
                  <a:pt x="296075" y="53975"/>
                </a:lnTo>
                <a:lnTo>
                  <a:pt x="305384" y="56057"/>
                </a:lnTo>
                <a:lnTo>
                  <a:pt x="312559" y="61912"/>
                </a:lnTo>
                <a:lnTo>
                  <a:pt x="317169" y="70993"/>
                </a:lnTo>
                <a:lnTo>
                  <a:pt x="318808" y="82727"/>
                </a:lnTo>
                <a:lnTo>
                  <a:pt x="318808" y="38315"/>
                </a:lnTo>
                <a:lnTo>
                  <a:pt x="318173" y="37820"/>
                </a:lnTo>
                <a:lnTo>
                  <a:pt x="301129" y="34302"/>
                </a:lnTo>
                <a:lnTo>
                  <a:pt x="288442" y="34544"/>
                </a:lnTo>
                <a:lnTo>
                  <a:pt x="281101" y="36258"/>
                </a:lnTo>
                <a:lnTo>
                  <a:pt x="276326" y="40894"/>
                </a:lnTo>
                <a:lnTo>
                  <a:pt x="271310" y="49936"/>
                </a:lnTo>
                <a:lnTo>
                  <a:pt x="270814" y="49936"/>
                </a:lnTo>
                <a:lnTo>
                  <a:pt x="271310" y="47917"/>
                </a:lnTo>
                <a:lnTo>
                  <a:pt x="271310" y="40347"/>
                </a:lnTo>
                <a:lnTo>
                  <a:pt x="268287" y="36322"/>
                </a:lnTo>
                <a:lnTo>
                  <a:pt x="235940" y="36322"/>
                </a:lnTo>
                <a:lnTo>
                  <a:pt x="235940" y="53467"/>
                </a:lnTo>
                <a:lnTo>
                  <a:pt x="248577" y="53467"/>
                </a:lnTo>
                <a:lnTo>
                  <a:pt x="250088" y="54978"/>
                </a:lnTo>
                <a:lnTo>
                  <a:pt x="250088" y="147789"/>
                </a:lnTo>
                <a:lnTo>
                  <a:pt x="236956" y="147789"/>
                </a:lnTo>
                <a:lnTo>
                  <a:pt x="236956" y="165442"/>
                </a:lnTo>
                <a:lnTo>
                  <a:pt x="286981" y="165442"/>
                </a:lnTo>
                <a:lnTo>
                  <a:pt x="286981" y="147789"/>
                </a:lnTo>
                <a:lnTo>
                  <a:pt x="273329" y="147789"/>
                </a:lnTo>
                <a:lnTo>
                  <a:pt x="273329" y="121056"/>
                </a:lnTo>
                <a:lnTo>
                  <a:pt x="272834" y="118033"/>
                </a:lnTo>
                <a:lnTo>
                  <a:pt x="273329" y="118033"/>
                </a:lnTo>
                <a:lnTo>
                  <a:pt x="274878" y="120078"/>
                </a:lnTo>
                <a:lnTo>
                  <a:pt x="279654" y="124587"/>
                </a:lnTo>
                <a:lnTo>
                  <a:pt x="287832" y="129095"/>
                </a:lnTo>
                <a:lnTo>
                  <a:pt x="299605" y="131140"/>
                </a:lnTo>
                <a:lnTo>
                  <a:pt x="316687" y="127698"/>
                </a:lnTo>
                <a:lnTo>
                  <a:pt x="329933" y="118033"/>
                </a:lnTo>
                <a:lnTo>
                  <a:pt x="330111" y="117906"/>
                </a:lnTo>
                <a:lnTo>
                  <a:pt x="333806" y="111480"/>
                </a:lnTo>
                <a:lnTo>
                  <a:pt x="338886" y="102641"/>
                </a:lnTo>
                <a:lnTo>
                  <a:pt x="342049" y="82727"/>
                </a:lnTo>
                <a:close/>
              </a:path>
              <a:path w="1062989" h="165735">
                <a:moveTo>
                  <a:pt x="445630" y="111480"/>
                </a:moveTo>
                <a:lnTo>
                  <a:pt x="434505" y="111480"/>
                </a:lnTo>
                <a:lnTo>
                  <a:pt x="432993" y="110464"/>
                </a:lnTo>
                <a:lnTo>
                  <a:pt x="432993" y="85750"/>
                </a:lnTo>
                <a:lnTo>
                  <a:pt x="432993" y="70612"/>
                </a:lnTo>
                <a:lnTo>
                  <a:pt x="430555" y="54940"/>
                </a:lnTo>
                <a:lnTo>
                  <a:pt x="428980" y="52463"/>
                </a:lnTo>
                <a:lnTo>
                  <a:pt x="423329" y="43573"/>
                </a:lnTo>
                <a:lnTo>
                  <a:pt x="411467" y="36639"/>
                </a:lnTo>
                <a:lnTo>
                  <a:pt x="395097" y="34302"/>
                </a:lnTo>
                <a:lnTo>
                  <a:pt x="381736" y="34467"/>
                </a:lnTo>
                <a:lnTo>
                  <a:pt x="373443" y="35687"/>
                </a:lnTo>
                <a:lnTo>
                  <a:pt x="366750" y="38976"/>
                </a:lnTo>
                <a:lnTo>
                  <a:pt x="358216" y="45402"/>
                </a:lnTo>
                <a:lnTo>
                  <a:pt x="366801" y="61531"/>
                </a:lnTo>
                <a:lnTo>
                  <a:pt x="368922" y="60121"/>
                </a:lnTo>
                <a:lnTo>
                  <a:pt x="374637" y="56997"/>
                </a:lnTo>
                <a:lnTo>
                  <a:pt x="383006" y="53873"/>
                </a:lnTo>
                <a:lnTo>
                  <a:pt x="393077" y="52463"/>
                </a:lnTo>
                <a:lnTo>
                  <a:pt x="402678" y="52463"/>
                </a:lnTo>
                <a:lnTo>
                  <a:pt x="410260" y="56997"/>
                </a:lnTo>
                <a:lnTo>
                  <a:pt x="410260" y="71628"/>
                </a:lnTo>
                <a:lnTo>
                  <a:pt x="410260" y="85750"/>
                </a:lnTo>
                <a:lnTo>
                  <a:pt x="410260" y="88773"/>
                </a:lnTo>
                <a:lnTo>
                  <a:pt x="408647" y="97612"/>
                </a:lnTo>
                <a:lnTo>
                  <a:pt x="404190" y="105740"/>
                </a:lnTo>
                <a:lnTo>
                  <a:pt x="397471" y="111683"/>
                </a:lnTo>
                <a:lnTo>
                  <a:pt x="389039" y="113995"/>
                </a:lnTo>
                <a:lnTo>
                  <a:pt x="380453" y="113995"/>
                </a:lnTo>
                <a:lnTo>
                  <a:pt x="375399" y="107937"/>
                </a:lnTo>
                <a:lnTo>
                  <a:pt x="375399" y="100876"/>
                </a:lnTo>
                <a:lnTo>
                  <a:pt x="378929" y="92773"/>
                </a:lnTo>
                <a:lnTo>
                  <a:pt x="387400" y="88214"/>
                </a:lnTo>
                <a:lnTo>
                  <a:pt x="397560" y="86194"/>
                </a:lnTo>
                <a:lnTo>
                  <a:pt x="406222" y="85750"/>
                </a:lnTo>
                <a:lnTo>
                  <a:pt x="410260" y="85750"/>
                </a:lnTo>
                <a:lnTo>
                  <a:pt x="410260" y="71628"/>
                </a:lnTo>
                <a:lnTo>
                  <a:pt x="404190" y="71628"/>
                </a:lnTo>
                <a:lnTo>
                  <a:pt x="389877" y="72542"/>
                </a:lnTo>
                <a:lnTo>
                  <a:pt x="372681" y="76669"/>
                </a:lnTo>
                <a:lnTo>
                  <a:pt x="358228" y="86093"/>
                </a:lnTo>
                <a:lnTo>
                  <a:pt x="352158" y="102895"/>
                </a:lnTo>
                <a:lnTo>
                  <a:pt x="354698" y="115189"/>
                </a:lnTo>
                <a:lnTo>
                  <a:pt x="361505" y="124015"/>
                </a:lnTo>
                <a:lnTo>
                  <a:pt x="371335" y="129362"/>
                </a:lnTo>
                <a:lnTo>
                  <a:pt x="382968" y="131140"/>
                </a:lnTo>
                <a:lnTo>
                  <a:pt x="395363" y="130873"/>
                </a:lnTo>
                <a:lnTo>
                  <a:pt x="402551" y="128943"/>
                </a:lnTo>
                <a:lnTo>
                  <a:pt x="407276" y="123698"/>
                </a:lnTo>
                <a:lnTo>
                  <a:pt x="412026" y="113995"/>
                </a:lnTo>
                <a:lnTo>
                  <a:pt x="412280" y="113487"/>
                </a:lnTo>
                <a:lnTo>
                  <a:pt x="411772" y="115011"/>
                </a:lnTo>
                <a:lnTo>
                  <a:pt x="411772" y="124587"/>
                </a:lnTo>
                <a:lnTo>
                  <a:pt x="415315" y="129133"/>
                </a:lnTo>
                <a:lnTo>
                  <a:pt x="445630" y="129133"/>
                </a:lnTo>
                <a:lnTo>
                  <a:pt x="445630" y="113487"/>
                </a:lnTo>
                <a:lnTo>
                  <a:pt x="445630" y="111480"/>
                </a:lnTo>
                <a:close/>
              </a:path>
              <a:path w="1062989" h="165735">
                <a:moveTo>
                  <a:pt x="525449" y="35306"/>
                </a:moveTo>
                <a:lnTo>
                  <a:pt x="523430" y="34798"/>
                </a:lnTo>
                <a:lnTo>
                  <a:pt x="521411" y="34798"/>
                </a:lnTo>
                <a:lnTo>
                  <a:pt x="511429" y="36677"/>
                </a:lnTo>
                <a:lnTo>
                  <a:pt x="502970" y="41808"/>
                </a:lnTo>
                <a:lnTo>
                  <a:pt x="496404" y="49491"/>
                </a:lnTo>
                <a:lnTo>
                  <a:pt x="492112" y="59016"/>
                </a:lnTo>
                <a:lnTo>
                  <a:pt x="491604" y="59016"/>
                </a:lnTo>
                <a:lnTo>
                  <a:pt x="492112" y="56489"/>
                </a:lnTo>
                <a:lnTo>
                  <a:pt x="492112" y="39852"/>
                </a:lnTo>
                <a:lnTo>
                  <a:pt x="487565" y="36322"/>
                </a:lnTo>
                <a:lnTo>
                  <a:pt x="455231" y="36322"/>
                </a:lnTo>
                <a:lnTo>
                  <a:pt x="455231" y="53467"/>
                </a:lnTo>
                <a:lnTo>
                  <a:pt x="468363" y="53467"/>
                </a:lnTo>
                <a:lnTo>
                  <a:pt x="469874" y="54978"/>
                </a:lnTo>
                <a:lnTo>
                  <a:pt x="469874" y="111480"/>
                </a:lnTo>
                <a:lnTo>
                  <a:pt x="456234" y="111480"/>
                </a:lnTo>
                <a:lnTo>
                  <a:pt x="456234" y="129133"/>
                </a:lnTo>
                <a:lnTo>
                  <a:pt x="506260" y="129133"/>
                </a:lnTo>
                <a:lnTo>
                  <a:pt x="506260" y="111480"/>
                </a:lnTo>
                <a:lnTo>
                  <a:pt x="492607" y="111480"/>
                </a:lnTo>
                <a:lnTo>
                  <a:pt x="492607" y="91300"/>
                </a:lnTo>
                <a:lnTo>
                  <a:pt x="513486" y="59016"/>
                </a:lnTo>
                <a:lnTo>
                  <a:pt x="519899" y="57505"/>
                </a:lnTo>
                <a:lnTo>
                  <a:pt x="523430" y="57505"/>
                </a:lnTo>
                <a:lnTo>
                  <a:pt x="525449" y="58000"/>
                </a:lnTo>
                <a:lnTo>
                  <a:pt x="525449" y="57505"/>
                </a:lnTo>
                <a:lnTo>
                  <a:pt x="525449" y="35306"/>
                </a:lnTo>
                <a:close/>
              </a:path>
              <a:path w="1062989" h="165735">
                <a:moveTo>
                  <a:pt x="590638" y="110464"/>
                </a:moveTo>
                <a:lnTo>
                  <a:pt x="586587" y="110464"/>
                </a:lnTo>
                <a:lnTo>
                  <a:pt x="580898" y="109905"/>
                </a:lnTo>
                <a:lnTo>
                  <a:pt x="574776" y="107505"/>
                </a:lnTo>
                <a:lnTo>
                  <a:pt x="569899" y="102171"/>
                </a:lnTo>
                <a:lnTo>
                  <a:pt x="567893" y="92811"/>
                </a:lnTo>
                <a:lnTo>
                  <a:pt x="567893" y="53467"/>
                </a:lnTo>
                <a:lnTo>
                  <a:pt x="589114" y="53467"/>
                </a:lnTo>
                <a:lnTo>
                  <a:pt x="589114" y="36322"/>
                </a:lnTo>
                <a:lnTo>
                  <a:pt x="567893" y="36322"/>
                </a:lnTo>
                <a:lnTo>
                  <a:pt x="567893" y="11099"/>
                </a:lnTo>
                <a:lnTo>
                  <a:pt x="545668" y="11099"/>
                </a:lnTo>
                <a:lnTo>
                  <a:pt x="545668" y="36322"/>
                </a:lnTo>
                <a:lnTo>
                  <a:pt x="530504" y="36322"/>
                </a:lnTo>
                <a:lnTo>
                  <a:pt x="530504" y="53467"/>
                </a:lnTo>
                <a:lnTo>
                  <a:pt x="544652" y="53467"/>
                </a:lnTo>
                <a:lnTo>
                  <a:pt x="544652" y="94830"/>
                </a:lnTo>
                <a:lnTo>
                  <a:pt x="548881" y="113461"/>
                </a:lnTo>
                <a:lnTo>
                  <a:pt x="559181" y="123964"/>
                </a:lnTo>
                <a:lnTo>
                  <a:pt x="571944" y="128587"/>
                </a:lnTo>
                <a:lnTo>
                  <a:pt x="583565" y="129628"/>
                </a:lnTo>
                <a:lnTo>
                  <a:pt x="587603" y="129628"/>
                </a:lnTo>
                <a:lnTo>
                  <a:pt x="590638" y="129133"/>
                </a:lnTo>
                <a:lnTo>
                  <a:pt x="590638" y="110464"/>
                </a:lnTo>
                <a:close/>
              </a:path>
              <a:path w="1062989" h="165735">
                <a:moveTo>
                  <a:pt x="771512" y="111480"/>
                </a:moveTo>
                <a:lnTo>
                  <a:pt x="758380" y="111480"/>
                </a:lnTo>
                <a:lnTo>
                  <a:pt x="758380" y="69100"/>
                </a:lnTo>
                <a:lnTo>
                  <a:pt x="756348" y="53454"/>
                </a:lnTo>
                <a:lnTo>
                  <a:pt x="750481" y="42621"/>
                </a:lnTo>
                <a:lnTo>
                  <a:pt x="741108" y="36334"/>
                </a:lnTo>
                <a:lnTo>
                  <a:pt x="728560" y="34302"/>
                </a:lnTo>
                <a:lnTo>
                  <a:pt x="717829" y="35890"/>
                </a:lnTo>
                <a:lnTo>
                  <a:pt x="708609" y="40220"/>
                </a:lnTo>
                <a:lnTo>
                  <a:pt x="701281" y="46647"/>
                </a:lnTo>
                <a:lnTo>
                  <a:pt x="696226" y="54470"/>
                </a:lnTo>
                <a:lnTo>
                  <a:pt x="695718" y="54470"/>
                </a:lnTo>
                <a:lnTo>
                  <a:pt x="692048" y="45364"/>
                </a:lnTo>
                <a:lnTo>
                  <a:pt x="686435" y="39090"/>
                </a:lnTo>
                <a:lnTo>
                  <a:pt x="679030" y="35471"/>
                </a:lnTo>
                <a:lnTo>
                  <a:pt x="669963" y="34302"/>
                </a:lnTo>
                <a:lnTo>
                  <a:pt x="659295" y="36182"/>
                </a:lnTo>
                <a:lnTo>
                  <a:pt x="650252" y="41046"/>
                </a:lnTo>
                <a:lnTo>
                  <a:pt x="643102" y="47701"/>
                </a:lnTo>
                <a:lnTo>
                  <a:pt x="638124" y="54978"/>
                </a:lnTo>
                <a:lnTo>
                  <a:pt x="638124" y="40347"/>
                </a:lnTo>
                <a:lnTo>
                  <a:pt x="634593" y="36322"/>
                </a:lnTo>
                <a:lnTo>
                  <a:pt x="601751" y="36322"/>
                </a:lnTo>
                <a:lnTo>
                  <a:pt x="601751" y="53467"/>
                </a:lnTo>
                <a:lnTo>
                  <a:pt x="614883" y="53467"/>
                </a:lnTo>
                <a:lnTo>
                  <a:pt x="616394" y="54978"/>
                </a:lnTo>
                <a:lnTo>
                  <a:pt x="616394" y="111480"/>
                </a:lnTo>
                <a:lnTo>
                  <a:pt x="602754" y="111480"/>
                </a:lnTo>
                <a:lnTo>
                  <a:pt x="602754" y="129133"/>
                </a:lnTo>
                <a:lnTo>
                  <a:pt x="652780" y="129133"/>
                </a:lnTo>
                <a:lnTo>
                  <a:pt x="652780" y="111480"/>
                </a:lnTo>
                <a:lnTo>
                  <a:pt x="639648" y="111480"/>
                </a:lnTo>
                <a:lnTo>
                  <a:pt x="639648" y="89281"/>
                </a:lnTo>
                <a:lnTo>
                  <a:pt x="641007" y="76898"/>
                </a:lnTo>
                <a:lnTo>
                  <a:pt x="645261" y="65887"/>
                </a:lnTo>
                <a:lnTo>
                  <a:pt x="652640" y="58000"/>
                </a:lnTo>
                <a:lnTo>
                  <a:pt x="663384" y="54978"/>
                </a:lnTo>
                <a:lnTo>
                  <a:pt x="674001" y="54978"/>
                </a:lnTo>
                <a:lnTo>
                  <a:pt x="676021" y="63550"/>
                </a:lnTo>
                <a:lnTo>
                  <a:pt x="676021" y="129133"/>
                </a:lnTo>
                <a:lnTo>
                  <a:pt x="712393" y="129133"/>
                </a:lnTo>
                <a:lnTo>
                  <a:pt x="712393" y="111480"/>
                </a:lnTo>
                <a:lnTo>
                  <a:pt x="698754" y="111480"/>
                </a:lnTo>
                <a:lnTo>
                  <a:pt x="698754" y="88277"/>
                </a:lnTo>
                <a:lnTo>
                  <a:pt x="700189" y="75831"/>
                </a:lnTo>
                <a:lnTo>
                  <a:pt x="704570" y="65189"/>
                </a:lnTo>
                <a:lnTo>
                  <a:pt x="711974" y="57772"/>
                </a:lnTo>
                <a:lnTo>
                  <a:pt x="722503" y="54978"/>
                </a:lnTo>
                <a:lnTo>
                  <a:pt x="733107" y="54978"/>
                </a:lnTo>
                <a:lnTo>
                  <a:pt x="735139" y="63055"/>
                </a:lnTo>
                <a:lnTo>
                  <a:pt x="735139" y="129133"/>
                </a:lnTo>
                <a:lnTo>
                  <a:pt x="771512" y="129133"/>
                </a:lnTo>
                <a:lnTo>
                  <a:pt x="771512" y="111480"/>
                </a:lnTo>
                <a:close/>
              </a:path>
              <a:path w="1062989" h="165735">
                <a:moveTo>
                  <a:pt x="869022" y="78181"/>
                </a:moveTo>
                <a:lnTo>
                  <a:pt x="868083" y="72136"/>
                </a:lnTo>
                <a:lnTo>
                  <a:pt x="866317" y="60896"/>
                </a:lnTo>
                <a:lnTo>
                  <a:pt x="861199" y="51955"/>
                </a:lnTo>
                <a:lnTo>
                  <a:pt x="858354" y="46977"/>
                </a:lnTo>
                <a:lnTo>
                  <a:pt x="845362" y="37680"/>
                </a:lnTo>
                <a:lnTo>
                  <a:pt x="844778" y="37579"/>
                </a:lnTo>
                <a:lnTo>
                  <a:pt x="844778" y="72136"/>
                </a:lnTo>
                <a:lnTo>
                  <a:pt x="804354" y="72136"/>
                </a:lnTo>
                <a:lnTo>
                  <a:pt x="807262" y="63868"/>
                </a:lnTo>
                <a:lnTo>
                  <a:pt x="812126" y="57505"/>
                </a:lnTo>
                <a:lnTo>
                  <a:pt x="818781" y="53403"/>
                </a:lnTo>
                <a:lnTo>
                  <a:pt x="827087" y="51955"/>
                </a:lnTo>
                <a:lnTo>
                  <a:pt x="833907" y="53327"/>
                </a:lnTo>
                <a:lnTo>
                  <a:pt x="839533" y="57315"/>
                </a:lnTo>
                <a:lnTo>
                  <a:pt x="843356" y="63652"/>
                </a:lnTo>
                <a:lnTo>
                  <a:pt x="844778" y="72136"/>
                </a:lnTo>
                <a:lnTo>
                  <a:pt x="844778" y="37579"/>
                </a:lnTo>
                <a:lnTo>
                  <a:pt x="793686" y="47726"/>
                </a:lnTo>
                <a:lnTo>
                  <a:pt x="780605" y="82727"/>
                </a:lnTo>
                <a:lnTo>
                  <a:pt x="784009" y="101358"/>
                </a:lnTo>
                <a:lnTo>
                  <a:pt x="793800" y="116776"/>
                </a:lnTo>
                <a:lnTo>
                  <a:pt x="809383" y="127266"/>
                </a:lnTo>
                <a:lnTo>
                  <a:pt x="830122" y="131140"/>
                </a:lnTo>
                <a:lnTo>
                  <a:pt x="843775" y="130937"/>
                </a:lnTo>
                <a:lnTo>
                  <a:pt x="852220" y="129501"/>
                </a:lnTo>
                <a:lnTo>
                  <a:pt x="858964" y="125615"/>
                </a:lnTo>
                <a:lnTo>
                  <a:pt x="867511" y="118033"/>
                </a:lnTo>
                <a:lnTo>
                  <a:pt x="864019" y="111480"/>
                </a:lnTo>
                <a:lnTo>
                  <a:pt x="858926" y="101892"/>
                </a:lnTo>
                <a:lnTo>
                  <a:pt x="856792" y="103390"/>
                </a:lnTo>
                <a:lnTo>
                  <a:pt x="850963" y="106680"/>
                </a:lnTo>
                <a:lnTo>
                  <a:pt x="842289" y="109982"/>
                </a:lnTo>
                <a:lnTo>
                  <a:pt x="831634" y="111480"/>
                </a:lnTo>
                <a:lnTo>
                  <a:pt x="821753" y="109867"/>
                </a:lnTo>
                <a:lnTo>
                  <a:pt x="813193" y="105041"/>
                </a:lnTo>
                <a:lnTo>
                  <a:pt x="806907" y="97002"/>
                </a:lnTo>
                <a:lnTo>
                  <a:pt x="803846" y="85750"/>
                </a:lnTo>
                <a:lnTo>
                  <a:pt x="868019" y="85750"/>
                </a:lnTo>
                <a:lnTo>
                  <a:pt x="869022" y="80708"/>
                </a:lnTo>
                <a:lnTo>
                  <a:pt x="869022" y="78181"/>
                </a:lnTo>
                <a:close/>
              </a:path>
              <a:path w="1062989" h="165735">
                <a:moveTo>
                  <a:pt x="996353" y="111480"/>
                </a:moveTo>
                <a:lnTo>
                  <a:pt x="982713" y="111480"/>
                </a:lnTo>
                <a:lnTo>
                  <a:pt x="982713" y="69100"/>
                </a:lnTo>
                <a:lnTo>
                  <a:pt x="980668" y="53467"/>
                </a:lnTo>
                <a:lnTo>
                  <a:pt x="974686" y="42621"/>
                </a:lnTo>
                <a:lnTo>
                  <a:pt x="965009" y="36334"/>
                </a:lnTo>
                <a:lnTo>
                  <a:pt x="951890" y="34302"/>
                </a:lnTo>
                <a:lnTo>
                  <a:pt x="936853" y="37109"/>
                </a:lnTo>
                <a:lnTo>
                  <a:pt x="926376" y="43510"/>
                </a:lnTo>
                <a:lnTo>
                  <a:pt x="920051" y="50469"/>
                </a:lnTo>
                <a:lnTo>
                  <a:pt x="917524" y="54978"/>
                </a:lnTo>
                <a:lnTo>
                  <a:pt x="917028" y="54978"/>
                </a:lnTo>
                <a:lnTo>
                  <a:pt x="917409" y="53467"/>
                </a:lnTo>
                <a:lnTo>
                  <a:pt x="917524" y="40347"/>
                </a:lnTo>
                <a:lnTo>
                  <a:pt x="913485" y="36322"/>
                </a:lnTo>
                <a:lnTo>
                  <a:pt x="881151" y="36322"/>
                </a:lnTo>
                <a:lnTo>
                  <a:pt x="881151" y="53467"/>
                </a:lnTo>
                <a:lnTo>
                  <a:pt x="894283" y="53467"/>
                </a:lnTo>
                <a:lnTo>
                  <a:pt x="895299" y="54978"/>
                </a:lnTo>
                <a:lnTo>
                  <a:pt x="895299" y="111480"/>
                </a:lnTo>
                <a:lnTo>
                  <a:pt x="882167" y="111480"/>
                </a:lnTo>
                <a:lnTo>
                  <a:pt x="882167" y="129133"/>
                </a:lnTo>
                <a:lnTo>
                  <a:pt x="931672" y="129133"/>
                </a:lnTo>
                <a:lnTo>
                  <a:pt x="931672" y="111480"/>
                </a:lnTo>
                <a:lnTo>
                  <a:pt x="918540" y="111480"/>
                </a:lnTo>
                <a:lnTo>
                  <a:pt x="918540" y="87261"/>
                </a:lnTo>
                <a:lnTo>
                  <a:pt x="920381" y="75412"/>
                </a:lnTo>
                <a:lnTo>
                  <a:pt x="925677" y="65074"/>
                </a:lnTo>
                <a:lnTo>
                  <a:pt x="934097" y="57759"/>
                </a:lnTo>
                <a:lnTo>
                  <a:pt x="945324" y="54978"/>
                </a:lnTo>
                <a:lnTo>
                  <a:pt x="956945" y="54978"/>
                </a:lnTo>
                <a:lnTo>
                  <a:pt x="959967" y="63055"/>
                </a:lnTo>
                <a:lnTo>
                  <a:pt x="959967" y="129133"/>
                </a:lnTo>
                <a:lnTo>
                  <a:pt x="996353" y="129133"/>
                </a:lnTo>
                <a:lnTo>
                  <a:pt x="996353" y="111480"/>
                </a:lnTo>
                <a:close/>
              </a:path>
              <a:path w="1062989" h="165735">
                <a:moveTo>
                  <a:pt x="1062532" y="110464"/>
                </a:moveTo>
                <a:lnTo>
                  <a:pt x="1051420" y="110464"/>
                </a:lnTo>
                <a:lnTo>
                  <a:pt x="1039799" y="108445"/>
                </a:lnTo>
                <a:lnTo>
                  <a:pt x="1039799" y="53467"/>
                </a:lnTo>
                <a:lnTo>
                  <a:pt x="1060513" y="53467"/>
                </a:lnTo>
                <a:lnTo>
                  <a:pt x="1060513" y="36322"/>
                </a:lnTo>
                <a:lnTo>
                  <a:pt x="1039799" y="36322"/>
                </a:lnTo>
                <a:lnTo>
                  <a:pt x="1039799" y="11099"/>
                </a:lnTo>
                <a:lnTo>
                  <a:pt x="1017066" y="11099"/>
                </a:lnTo>
                <a:lnTo>
                  <a:pt x="1017066" y="36322"/>
                </a:lnTo>
                <a:lnTo>
                  <a:pt x="1002411" y="36322"/>
                </a:lnTo>
                <a:lnTo>
                  <a:pt x="1002411" y="53467"/>
                </a:lnTo>
                <a:lnTo>
                  <a:pt x="1016558" y="53467"/>
                </a:lnTo>
                <a:lnTo>
                  <a:pt x="1016558" y="94830"/>
                </a:lnTo>
                <a:lnTo>
                  <a:pt x="1020787" y="113461"/>
                </a:lnTo>
                <a:lnTo>
                  <a:pt x="1031087" y="123964"/>
                </a:lnTo>
                <a:lnTo>
                  <a:pt x="1043838" y="128587"/>
                </a:lnTo>
                <a:lnTo>
                  <a:pt x="1055458" y="129628"/>
                </a:lnTo>
                <a:lnTo>
                  <a:pt x="1059510" y="129628"/>
                </a:lnTo>
                <a:lnTo>
                  <a:pt x="1062532" y="129133"/>
                </a:lnTo>
                <a:lnTo>
                  <a:pt x="1062532" y="110464"/>
                </a:lnTo>
                <a:close/>
              </a:path>
            </a:pathLst>
          </a:custGeom>
          <a:solidFill>
            <a:srgbClr val="0809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01899" y="6242714"/>
            <a:ext cx="173806" cy="1326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26221" y="6244234"/>
            <a:ext cx="1097915" cy="165735"/>
          </a:xfrm>
          <a:custGeom>
            <a:avLst/>
            <a:gdLst/>
            <a:ahLst/>
            <a:cxnLst/>
            <a:rect l="l" t="t" r="r" b="b"/>
            <a:pathLst>
              <a:path w="1097914" h="165735">
                <a:moveTo>
                  <a:pt x="113182" y="571"/>
                </a:moveTo>
                <a:lnTo>
                  <a:pt x="0" y="571"/>
                </a:lnTo>
                <a:lnTo>
                  <a:pt x="0" y="19608"/>
                </a:lnTo>
                <a:lnTo>
                  <a:pt x="0" y="38646"/>
                </a:lnTo>
                <a:lnTo>
                  <a:pt x="20218" y="38646"/>
                </a:lnTo>
                <a:lnTo>
                  <a:pt x="20218" y="19608"/>
                </a:lnTo>
                <a:lnTo>
                  <a:pt x="44462" y="19608"/>
                </a:lnTo>
                <a:lnTo>
                  <a:pt x="44462" y="38646"/>
                </a:lnTo>
                <a:lnTo>
                  <a:pt x="44462" y="110972"/>
                </a:lnTo>
                <a:lnTo>
                  <a:pt x="28803" y="110972"/>
                </a:lnTo>
                <a:lnTo>
                  <a:pt x="28803" y="128739"/>
                </a:lnTo>
                <a:lnTo>
                  <a:pt x="83870" y="128739"/>
                </a:lnTo>
                <a:lnTo>
                  <a:pt x="83870" y="110972"/>
                </a:lnTo>
                <a:lnTo>
                  <a:pt x="68211" y="110972"/>
                </a:lnTo>
                <a:lnTo>
                  <a:pt x="68211" y="38646"/>
                </a:lnTo>
                <a:lnTo>
                  <a:pt x="68211" y="19608"/>
                </a:lnTo>
                <a:lnTo>
                  <a:pt x="92964" y="19608"/>
                </a:lnTo>
                <a:lnTo>
                  <a:pt x="92964" y="38646"/>
                </a:lnTo>
                <a:lnTo>
                  <a:pt x="113182" y="38646"/>
                </a:lnTo>
                <a:lnTo>
                  <a:pt x="113182" y="19608"/>
                </a:lnTo>
                <a:lnTo>
                  <a:pt x="113182" y="571"/>
                </a:lnTo>
                <a:close/>
              </a:path>
              <a:path w="1097914" h="165735">
                <a:moveTo>
                  <a:pt x="193509" y="35306"/>
                </a:moveTo>
                <a:lnTo>
                  <a:pt x="191490" y="34798"/>
                </a:lnTo>
                <a:lnTo>
                  <a:pt x="189471" y="34798"/>
                </a:lnTo>
                <a:lnTo>
                  <a:pt x="179489" y="36677"/>
                </a:lnTo>
                <a:lnTo>
                  <a:pt x="171030" y="41808"/>
                </a:lnTo>
                <a:lnTo>
                  <a:pt x="164465" y="49491"/>
                </a:lnTo>
                <a:lnTo>
                  <a:pt x="160172" y="59016"/>
                </a:lnTo>
                <a:lnTo>
                  <a:pt x="159664" y="59016"/>
                </a:lnTo>
                <a:lnTo>
                  <a:pt x="160172" y="56489"/>
                </a:lnTo>
                <a:lnTo>
                  <a:pt x="160172" y="39852"/>
                </a:lnTo>
                <a:lnTo>
                  <a:pt x="156121" y="36322"/>
                </a:lnTo>
                <a:lnTo>
                  <a:pt x="123278" y="36322"/>
                </a:lnTo>
                <a:lnTo>
                  <a:pt x="123278" y="53467"/>
                </a:lnTo>
                <a:lnTo>
                  <a:pt x="136423" y="53467"/>
                </a:lnTo>
                <a:lnTo>
                  <a:pt x="137934" y="54978"/>
                </a:lnTo>
                <a:lnTo>
                  <a:pt x="137934" y="111480"/>
                </a:lnTo>
                <a:lnTo>
                  <a:pt x="124294" y="111480"/>
                </a:lnTo>
                <a:lnTo>
                  <a:pt x="124294" y="129133"/>
                </a:lnTo>
                <a:lnTo>
                  <a:pt x="174320" y="129133"/>
                </a:lnTo>
                <a:lnTo>
                  <a:pt x="174320" y="111480"/>
                </a:lnTo>
                <a:lnTo>
                  <a:pt x="161175" y="111480"/>
                </a:lnTo>
                <a:lnTo>
                  <a:pt x="161175" y="91300"/>
                </a:lnTo>
                <a:lnTo>
                  <a:pt x="181584" y="59016"/>
                </a:lnTo>
                <a:lnTo>
                  <a:pt x="187960" y="57505"/>
                </a:lnTo>
                <a:lnTo>
                  <a:pt x="191490" y="57505"/>
                </a:lnTo>
                <a:lnTo>
                  <a:pt x="193509" y="58000"/>
                </a:lnTo>
                <a:lnTo>
                  <a:pt x="193509" y="57505"/>
                </a:lnTo>
                <a:lnTo>
                  <a:pt x="193509" y="35306"/>
                </a:lnTo>
                <a:close/>
              </a:path>
              <a:path w="1097914" h="165735">
                <a:moveTo>
                  <a:pt x="293547" y="111480"/>
                </a:moveTo>
                <a:lnTo>
                  <a:pt x="282943" y="111480"/>
                </a:lnTo>
                <a:lnTo>
                  <a:pt x="281432" y="110464"/>
                </a:lnTo>
                <a:lnTo>
                  <a:pt x="281432" y="85750"/>
                </a:lnTo>
                <a:lnTo>
                  <a:pt x="281432" y="70612"/>
                </a:lnTo>
                <a:lnTo>
                  <a:pt x="278980" y="54940"/>
                </a:lnTo>
                <a:lnTo>
                  <a:pt x="277393" y="52463"/>
                </a:lnTo>
                <a:lnTo>
                  <a:pt x="271703" y="43573"/>
                </a:lnTo>
                <a:lnTo>
                  <a:pt x="259689" y="36639"/>
                </a:lnTo>
                <a:lnTo>
                  <a:pt x="258686" y="36499"/>
                </a:lnTo>
                <a:lnTo>
                  <a:pt x="258686" y="85750"/>
                </a:lnTo>
                <a:lnTo>
                  <a:pt x="258686" y="88773"/>
                </a:lnTo>
                <a:lnTo>
                  <a:pt x="257073" y="97612"/>
                </a:lnTo>
                <a:lnTo>
                  <a:pt x="252564" y="105740"/>
                </a:lnTo>
                <a:lnTo>
                  <a:pt x="245694" y="111683"/>
                </a:lnTo>
                <a:lnTo>
                  <a:pt x="236969" y="113995"/>
                </a:lnTo>
                <a:lnTo>
                  <a:pt x="228371" y="113995"/>
                </a:lnTo>
                <a:lnTo>
                  <a:pt x="223329" y="107937"/>
                </a:lnTo>
                <a:lnTo>
                  <a:pt x="223329" y="100876"/>
                </a:lnTo>
                <a:lnTo>
                  <a:pt x="226936" y="92773"/>
                </a:lnTo>
                <a:lnTo>
                  <a:pt x="235572" y="88214"/>
                </a:lnTo>
                <a:lnTo>
                  <a:pt x="245922" y="86194"/>
                </a:lnTo>
                <a:lnTo>
                  <a:pt x="254647" y="85750"/>
                </a:lnTo>
                <a:lnTo>
                  <a:pt x="258686" y="85750"/>
                </a:lnTo>
                <a:lnTo>
                  <a:pt x="258686" y="36499"/>
                </a:lnTo>
                <a:lnTo>
                  <a:pt x="243027" y="34302"/>
                </a:lnTo>
                <a:lnTo>
                  <a:pt x="229958" y="34467"/>
                </a:lnTo>
                <a:lnTo>
                  <a:pt x="221805" y="35687"/>
                </a:lnTo>
                <a:lnTo>
                  <a:pt x="215176" y="38976"/>
                </a:lnTo>
                <a:lnTo>
                  <a:pt x="206654" y="45402"/>
                </a:lnTo>
                <a:lnTo>
                  <a:pt x="215239" y="61531"/>
                </a:lnTo>
                <a:lnTo>
                  <a:pt x="217347" y="60121"/>
                </a:lnTo>
                <a:lnTo>
                  <a:pt x="223012" y="56997"/>
                </a:lnTo>
                <a:lnTo>
                  <a:pt x="231228" y="53873"/>
                </a:lnTo>
                <a:lnTo>
                  <a:pt x="241007" y="52463"/>
                </a:lnTo>
                <a:lnTo>
                  <a:pt x="250609" y="52463"/>
                </a:lnTo>
                <a:lnTo>
                  <a:pt x="258191" y="56997"/>
                </a:lnTo>
                <a:lnTo>
                  <a:pt x="258191" y="71628"/>
                </a:lnTo>
                <a:lnTo>
                  <a:pt x="252628" y="71628"/>
                </a:lnTo>
                <a:lnTo>
                  <a:pt x="238023" y="72542"/>
                </a:lnTo>
                <a:lnTo>
                  <a:pt x="220675" y="76669"/>
                </a:lnTo>
                <a:lnTo>
                  <a:pt x="206159" y="86093"/>
                </a:lnTo>
                <a:lnTo>
                  <a:pt x="200088" y="102895"/>
                </a:lnTo>
                <a:lnTo>
                  <a:pt x="202692" y="115189"/>
                </a:lnTo>
                <a:lnTo>
                  <a:pt x="209613" y="124015"/>
                </a:lnTo>
                <a:lnTo>
                  <a:pt x="219481" y="129362"/>
                </a:lnTo>
                <a:lnTo>
                  <a:pt x="230898" y="131140"/>
                </a:lnTo>
                <a:lnTo>
                  <a:pt x="243586" y="130873"/>
                </a:lnTo>
                <a:lnTo>
                  <a:pt x="250863" y="128943"/>
                </a:lnTo>
                <a:lnTo>
                  <a:pt x="255485" y="123698"/>
                </a:lnTo>
                <a:lnTo>
                  <a:pt x="259969" y="113995"/>
                </a:lnTo>
                <a:lnTo>
                  <a:pt x="260210" y="113487"/>
                </a:lnTo>
                <a:lnTo>
                  <a:pt x="260718" y="113487"/>
                </a:lnTo>
                <a:lnTo>
                  <a:pt x="260210" y="115011"/>
                </a:lnTo>
                <a:lnTo>
                  <a:pt x="260210" y="124587"/>
                </a:lnTo>
                <a:lnTo>
                  <a:pt x="263232" y="129133"/>
                </a:lnTo>
                <a:lnTo>
                  <a:pt x="293547" y="129133"/>
                </a:lnTo>
                <a:lnTo>
                  <a:pt x="293547" y="113487"/>
                </a:lnTo>
                <a:lnTo>
                  <a:pt x="293547" y="111480"/>
                </a:lnTo>
                <a:close/>
              </a:path>
              <a:path w="1097914" h="165735">
                <a:moveTo>
                  <a:pt x="418858" y="111480"/>
                </a:moveTo>
                <a:lnTo>
                  <a:pt x="405218" y="111480"/>
                </a:lnTo>
                <a:lnTo>
                  <a:pt x="405218" y="69100"/>
                </a:lnTo>
                <a:lnTo>
                  <a:pt x="403174" y="53467"/>
                </a:lnTo>
                <a:lnTo>
                  <a:pt x="397192" y="42621"/>
                </a:lnTo>
                <a:lnTo>
                  <a:pt x="387527" y="36334"/>
                </a:lnTo>
                <a:lnTo>
                  <a:pt x="374396" y="34302"/>
                </a:lnTo>
                <a:lnTo>
                  <a:pt x="359156" y="37109"/>
                </a:lnTo>
                <a:lnTo>
                  <a:pt x="348691" y="43510"/>
                </a:lnTo>
                <a:lnTo>
                  <a:pt x="342493" y="50469"/>
                </a:lnTo>
                <a:lnTo>
                  <a:pt x="340042" y="54978"/>
                </a:lnTo>
                <a:lnTo>
                  <a:pt x="339534" y="54978"/>
                </a:lnTo>
                <a:lnTo>
                  <a:pt x="339915" y="53467"/>
                </a:lnTo>
                <a:lnTo>
                  <a:pt x="340042" y="40347"/>
                </a:lnTo>
                <a:lnTo>
                  <a:pt x="335991" y="36322"/>
                </a:lnTo>
                <a:lnTo>
                  <a:pt x="303657" y="36322"/>
                </a:lnTo>
                <a:lnTo>
                  <a:pt x="303657" y="53467"/>
                </a:lnTo>
                <a:lnTo>
                  <a:pt x="316293" y="53467"/>
                </a:lnTo>
                <a:lnTo>
                  <a:pt x="317804" y="54978"/>
                </a:lnTo>
                <a:lnTo>
                  <a:pt x="317804" y="111480"/>
                </a:lnTo>
                <a:lnTo>
                  <a:pt x="304673" y="111480"/>
                </a:lnTo>
                <a:lnTo>
                  <a:pt x="304673" y="129133"/>
                </a:lnTo>
                <a:lnTo>
                  <a:pt x="354190" y="129133"/>
                </a:lnTo>
                <a:lnTo>
                  <a:pt x="354190" y="111480"/>
                </a:lnTo>
                <a:lnTo>
                  <a:pt x="341045" y="111480"/>
                </a:lnTo>
                <a:lnTo>
                  <a:pt x="341045" y="87261"/>
                </a:lnTo>
                <a:lnTo>
                  <a:pt x="342811" y="75412"/>
                </a:lnTo>
                <a:lnTo>
                  <a:pt x="347992" y="65074"/>
                </a:lnTo>
                <a:lnTo>
                  <a:pt x="356400" y="57759"/>
                </a:lnTo>
                <a:lnTo>
                  <a:pt x="367830" y="54978"/>
                </a:lnTo>
                <a:lnTo>
                  <a:pt x="379450" y="54978"/>
                </a:lnTo>
                <a:lnTo>
                  <a:pt x="382473" y="63055"/>
                </a:lnTo>
                <a:lnTo>
                  <a:pt x="382473" y="129133"/>
                </a:lnTo>
                <a:lnTo>
                  <a:pt x="418858" y="129133"/>
                </a:lnTo>
                <a:lnTo>
                  <a:pt x="418858" y="111480"/>
                </a:lnTo>
                <a:close/>
              </a:path>
              <a:path w="1097914" h="165735">
                <a:moveTo>
                  <a:pt x="504240" y="102895"/>
                </a:moveTo>
                <a:lnTo>
                  <a:pt x="473417" y="74650"/>
                </a:lnTo>
                <a:lnTo>
                  <a:pt x="453720" y="68097"/>
                </a:lnTo>
                <a:lnTo>
                  <a:pt x="453720" y="54978"/>
                </a:lnTo>
                <a:lnTo>
                  <a:pt x="459778" y="52463"/>
                </a:lnTo>
                <a:lnTo>
                  <a:pt x="475449" y="52463"/>
                </a:lnTo>
                <a:lnTo>
                  <a:pt x="480999" y="54978"/>
                </a:lnTo>
                <a:lnTo>
                  <a:pt x="480999" y="65074"/>
                </a:lnTo>
                <a:lnTo>
                  <a:pt x="500710" y="65074"/>
                </a:lnTo>
                <a:lnTo>
                  <a:pt x="500710" y="53467"/>
                </a:lnTo>
                <a:lnTo>
                  <a:pt x="497344" y="44513"/>
                </a:lnTo>
                <a:lnTo>
                  <a:pt x="488962" y="38582"/>
                </a:lnTo>
                <a:lnTo>
                  <a:pt x="478116" y="35306"/>
                </a:lnTo>
                <a:lnTo>
                  <a:pt x="467360" y="34302"/>
                </a:lnTo>
                <a:lnTo>
                  <a:pt x="454355" y="35636"/>
                </a:lnTo>
                <a:lnTo>
                  <a:pt x="442480" y="40043"/>
                </a:lnTo>
                <a:lnTo>
                  <a:pt x="433819" y="48133"/>
                </a:lnTo>
                <a:lnTo>
                  <a:pt x="430479" y="60528"/>
                </a:lnTo>
                <a:lnTo>
                  <a:pt x="433133" y="71831"/>
                </a:lnTo>
                <a:lnTo>
                  <a:pt x="440016" y="79819"/>
                </a:lnTo>
                <a:lnTo>
                  <a:pt x="449453" y="85356"/>
                </a:lnTo>
                <a:lnTo>
                  <a:pt x="459778" y="89281"/>
                </a:lnTo>
                <a:lnTo>
                  <a:pt x="468426" y="92341"/>
                </a:lnTo>
                <a:lnTo>
                  <a:pt x="475132" y="95275"/>
                </a:lnTo>
                <a:lnTo>
                  <a:pt x="479463" y="98856"/>
                </a:lnTo>
                <a:lnTo>
                  <a:pt x="480999" y="103911"/>
                </a:lnTo>
                <a:lnTo>
                  <a:pt x="480999" y="109956"/>
                </a:lnTo>
                <a:lnTo>
                  <a:pt x="474433" y="112991"/>
                </a:lnTo>
                <a:lnTo>
                  <a:pt x="455739" y="112991"/>
                </a:lnTo>
                <a:lnTo>
                  <a:pt x="447154" y="109956"/>
                </a:lnTo>
                <a:lnTo>
                  <a:pt x="447154" y="97853"/>
                </a:lnTo>
                <a:lnTo>
                  <a:pt x="427443" y="97853"/>
                </a:lnTo>
                <a:lnTo>
                  <a:pt x="427443" y="108953"/>
                </a:lnTo>
                <a:lnTo>
                  <a:pt x="430949" y="118592"/>
                </a:lnTo>
                <a:lnTo>
                  <a:pt x="439953" y="125539"/>
                </a:lnTo>
                <a:lnTo>
                  <a:pt x="452170" y="129730"/>
                </a:lnTo>
                <a:lnTo>
                  <a:pt x="465340" y="131140"/>
                </a:lnTo>
                <a:lnTo>
                  <a:pt x="480364" y="129362"/>
                </a:lnTo>
                <a:lnTo>
                  <a:pt x="492747" y="124015"/>
                </a:lnTo>
                <a:lnTo>
                  <a:pt x="501154" y="115189"/>
                </a:lnTo>
                <a:lnTo>
                  <a:pt x="504240" y="102895"/>
                </a:lnTo>
                <a:close/>
              </a:path>
              <a:path w="1097914" h="165735">
                <a:moveTo>
                  <a:pt x="620445" y="82727"/>
                </a:moveTo>
                <a:lnTo>
                  <a:pt x="617613" y="63030"/>
                </a:lnTo>
                <a:lnTo>
                  <a:pt x="612787" y="53975"/>
                </a:lnTo>
                <a:lnTo>
                  <a:pt x="610641" y="49936"/>
                </a:lnTo>
                <a:lnTo>
                  <a:pt x="609460" y="47726"/>
                </a:lnTo>
                <a:lnTo>
                  <a:pt x="597204" y="38303"/>
                </a:lnTo>
                <a:lnTo>
                  <a:pt x="597204" y="82727"/>
                </a:lnTo>
                <a:lnTo>
                  <a:pt x="595350" y="95084"/>
                </a:lnTo>
                <a:lnTo>
                  <a:pt x="590321" y="104101"/>
                </a:lnTo>
                <a:lnTo>
                  <a:pt x="582930" y="109601"/>
                </a:lnTo>
                <a:lnTo>
                  <a:pt x="573963" y="111480"/>
                </a:lnTo>
                <a:lnTo>
                  <a:pt x="563943" y="109042"/>
                </a:lnTo>
                <a:lnTo>
                  <a:pt x="556666" y="102641"/>
                </a:lnTo>
                <a:lnTo>
                  <a:pt x="552221" y="93599"/>
                </a:lnTo>
                <a:lnTo>
                  <a:pt x="550722" y="83223"/>
                </a:lnTo>
                <a:lnTo>
                  <a:pt x="552729" y="69926"/>
                </a:lnTo>
                <a:lnTo>
                  <a:pt x="558050" y="60845"/>
                </a:lnTo>
                <a:lnTo>
                  <a:pt x="565645" y="55638"/>
                </a:lnTo>
                <a:lnTo>
                  <a:pt x="574471" y="53975"/>
                </a:lnTo>
                <a:lnTo>
                  <a:pt x="583565" y="56057"/>
                </a:lnTo>
                <a:lnTo>
                  <a:pt x="590765" y="61912"/>
                </a:lnTo>
                <a:lnTo>
                  <a:pt x="595503" y="70993"/>
                </a:lnTo>
                <a:lnTo>
                  <a:pt x="597204" y="82727"/>
                </a:lnTo>
                <a:lnTo>
                  <a:pt x="597204" y="38303"/>
                </a:lnTo>
                <a:lnTo>
                  <a:pt x="596582" y="37820"/>
                </a:lnTo>
                <a:lnTo>
                  <a:pt x="579526" y="34302"/>
                </a:lnTo>
                <a:lnTo>
                  <a:pt x="566839" y="34544"/>
                </a:lnTo>
                <a:lnTo>
                  <a:pt x="559511" y="36258"/>
                </a:lnTo>
                <a:lnTo>
                  <a:pt x="554723" y="40894"/>
                </a:lnTo>
                <a:lnTo>
                  <a:pt x="549719" y="49936"/>
                </a:lnTo>
                <a:lnTo>
                  <a:pt x="549211" y="49936"/>
                </a:lnTo>
                <a:lnTo>
                  <a:pt x="549719" y="47917"/>
                </a:lnTo>
                <a:lnTo>
                  <a:pt x="549719" y="40347"/>
                </a:lnTo>
                <a:lnTo>
                  <a:pt x="546684" y="36322"/>
                </a:lnTo>
                <a:lnTo>
                  <a:pt x="514350" y="36322"/>
                </a:lnTo>
                <a:lnTo>
                  <a:pt x="514350" y="53467"/>
                </a:lnTo>
                <a:lnTo>
                  <a:pt x="526973" y="53467"/>
                </a:lnTo>
                <a:lnTo>
                  <a:pt x="528497" y="54978"/>
                </a:lnTo>
                <a:lnTo>
                  <a:pt x="528497" y="147789"/>
                </a:lnTo>
                <a:lnTo>
                  <a:pt x="515353" y="147789"/>
                </a:lnTo>
                <a:lnTo>
                  <a:pt x="515353" y="165442"/>
                </a:lnTo>
                <a:lnTo>
                  <a:pt x="565378" y="165442"/>
                </a:lnTo>
                <a:lnTo>
                  <a:pt x="565378" y="147789"/>
                </a:lnTo>
                <a:lnTo>
                  <a:pt x="551738" y="147789"/>
                </a:lnTo>
                <a:lnTo>
                  <a:pt x="551738" y="121056"/>
                </a:lnTo>
                <a:lnTo>
                  <a:pt x="551230" y="118033"/>
                </a:lnTo>
                <a:lnTo>
                  <a:pt x="551738" y="118033"/>
                </a:lnTo>
                <a:lnTo>
                  <a:pt x="553288" y="120078"/>
                </a:lnTo>
                <a:lnTo>
                  <a:pt x="558050" y="124587"/>
                </a:lnTo>
                <a:lnTo>
                  <a:pt x="566229" y="129095"/>
                </a:lnTo>
                <a:lnTo>
                  <a:pt x="578015" y="131140"/>
                </a:lnTo>
                <a:lnTo>
                  <a:pt x="595083" y="127698"/>
                </a:lnTo>
                <a:lnTo>
                  <a:pt x="608342" y="118033"/>
                </a:lnTo>
                <a:lnTo>
                  <a:pt x="608520" y="117906"/>
                </a:lnTo>
                <a:lnTo>
                  <a:pt x="612216" y="111480"/>
                </a:lnTo>
                <a:lnTo>
                  <a:pt x="617296" y="102641"/>
                </a:lnTo>
                <a:lnTo>
                  <a:pt x="620445" y="82727"/>
                </a:lnTo>
                <a:close/>
              </a:path>
              <a:path w="1097914" h="165735">
                <a:moveTo>
                  <a:pt x="733628" y="82727"/>
                </a:moveTo>
                <a:lnTo>
                  <a:pt x="729627" y="63246"/>
                </a:lnTo>
                <a:lnTo>
                  <a:pt x="723036" y="53975"/>
                </a:lnTo>
                <a:lnTo>
                  <a:pt x="718718" y="47917"/>
                </a:lnTo>
                <a:lnTo>
                  <a:pt x="709879" y="42456"/>
                </a:lnTo>
                <a:lnTo>
                  <a:pt x="709879" y="82727"/>
                </a:lnTo>
                <a:lnTo>
                  <a:pt x="707745" y="94449"/>
                </a:lnTo>
                <a:lnTo>
                  <a:pt x="701929" y="103530"/>
                </a:lnTo>
                <a:lnTo>
                  <a:pt x="693254" y="109397"/>
                </a:lnTo>
                <a:lnTo>
                  <a:pt x="682599" y="111480"/>
                </a:lnTo>
                <a:lnTo>
                  <a:pt x="671855" y="109397"/>
                </a:lnTo>
                <a:lnTo>
                  <a:pt x="663016" y="103530"/>
                </a:lnTo>
                <a:lnTo>
                  <a:pt x="657021" y="94449"/>
                </a:lnTo>
                <a:lnTo>
                  <a:pt x="654812" y="82727"/>
                </a:lnTo>
                <a:lnTo>
                  <a:pt x="657021" y="70993"/>
                </a:lnTo>
                <a:lnTo>
                  <a:pt x="663016" y="61912"/>
                </a:lnTo>
                <a:lnTo>
                  <a:pt x="671855" y="56057"/>
                </a:lnTo>
                <a:lnTo>
                  <a:pt x="682599" y="53975"/>
                </a:lnTo>
                <a:lnTo>
                  <a:pt x="693254" y="56057"/>
                </a:lnTo>
                <a:lnTo>
                  <a:pt x="701929" y="61912"/>
                </a:lnTo>
                <a:lnTo>
                  <a:pt x="707745" y="70993"/>
                </a:lnTo>
                <a:lnTo>
                  <a:pt x="709879" y="82727"/>
                </a:lnTo>
                <a:lnTo>
                  <a:pt x="709879" y="42456"/>
                </a:lnTo>
                <a:lnTo>
                  <a:pt x="702513" y="37896"/>
                </a:lnTo>
                <a:lnTo>
                  <a:pt x="682599" y="34302"/>
                </a:lnTo>
                <a:lnTo>
                  <a:pt x="662686" y="37896"/>
                </a:lnTo>
                <a:lnTo>
                  <a:pt x="646468" y="47917"/>
                </a:lnTo>
                <a:lnTo>
                  <a:pt x="635558" y="63246"/>
                </a:lnTo>
                <a:lnTo>
                  <a:pt x="631571" y="82727"/>
                </a:lnTo>
                <a:lnTo>
                  <a:pt x="635558" y="102209"/>
                </a:lnTo>
                <a:lnTo>
                  <a:pt x="646468" y="117525"/>
                </a:lnTo>
                <a:lnTo>
                  <a:pt x="662686" y="127558"/>
                </a:lnTo>
                <a:lnTo>
                  <a:pt x="682599" y="131140"/>
                </a:lnTo>
                <a:lnTo>
                  <a:pt x="702513" y="127558"/>
                </a:lnTo>
                <a:lnTo>
                  <a:pt x="718718" y="117525"/>
                </a:lnTo>
                <a:lnTo>
                  <a:pt x="723036" y="111480"/>
                </a:lnTo>
                <a:lnTo>
                  <a:pt x="729627" y="102209"/>
                </a:lnTo>
                <a:lnTo>
                  <a:pt x="733628" y="82727"/>
                </a:lnTo>
                <a:close/>
              </a:path>
              <a:path w="1097914" h="165735">
                <a:moveTo>
                  <a:pt x="815479" y="35306"/>
                </a:moveTo>
                <a:lnTo>
                  <a:pt x="813460" y="34798"/>
                </a:lnTo>
                <a:lnTo>
                  <a:pt x="811441" y="34798"/>
                </a:lnTo>
                <a:lnTo>
                  <a:pt x="801458" y="36677"/>
                </a:lnTo>
                <a:lnTo>
                  <a:pt x="793000" y="41808"/>
                </a:lnTo>
                <a:lnTo>
                  <a:pt x="786422" y="49491"/>
                </a:lnTo>
                <a:lnTo>
                  <a:pt x="782129" y="59016"/>
                </a:lnTo>
                <a:lnTo>
                  <a:pt x="781621" y="59016"/>
                </a:lnTo>
                <a:lnTo>
                  <a:pt x="782129" y="56489"/>
                </a:lnTo>
                <a:lnTo>
                  <a:pt x="782129" y="39852"/>
                </a:lnTo>
                <a:lnTo>
                  <a:pt x="777582" y="36322"/>
                </a:lnTo>
                <a:lnTo>
                  <a:pt x="745248" y="36322"/>
                </a:lnTo>
                <a:lnTo>
                  <a:pt x="745248" y="53467"/>
                </a:lnTo>
                <a:lnTo>
                  <a:pt x="758380" y="53467"/>
                </a:lnTo>
                <a:lnTo>
                  <a:pt x="759904" y="54978"/>
                </a:lnTo>
                <a:lnTo>
                  <a:pt x="759904" y="111480"/>
                </a:lnTo>
                <a:lnTo>
                  <a:pt x="746264" y="111480"/>
                </a:lnTo>
                <a:lnTo>
                  <a:pt x="746264" y="129133"/>
                </a:lnTo>
                <a:lnTo>
                  <a:pt x="796277" y="129133"/>
                </a:lnTo>
                <a:lnTo>
                  <a:pt x="796277" y="111480"/>
                </a:lnTo>
                <a:lnTo>
                  <a:pt x="782637" y="111480"/>
                </a:lnTo>
                <a:lnTo>
                  <a:pt x="782637" y="91300"/>
                </a:lnTo>
                <a:lnTo>
                  <a:pt x="803516" y="59016"/>
                </a:lnTo>
                <a:lnTo>
                  <a:pt x="809917" y="57505"/>
                </a:lnTo>
                <a:lnTo>
                  <a:pt x="813460" y="57505"/>
                </a:lnTo>
                <a:lnTo>
                  <a:pt x="815479" y="58000"/>
                </a:lnTo>
                <a:lnTo>
                  <a:pt x="815479" y="57505"/>
                </a:lnTo>
                <a:lnTo>
                  <a:pt x="815479" y="35306"/>
                </a:lnTo>
                <a:close/>
              </a:path>
              <a:path w="1097914" h="165735">
                <a:moveTo>
                  <a:pt x="880656" y="110464"/>
                </a:moveTo>
                <a:lnTo>
                  <a:pt x="876617" y="110464"/>
                </a:lnTo>
                <a:lnTo>
                  <a:pt x="870915" y="109905"/>
                </a:lnTo>
                <a:lnTo>
                  <a:pt x="864806" y="107505"/>
                </a:lnTo>
                <a:lnTo>
                  <a:pt x="859917" y="102171"/>
                </a:lnTo>
                <a:lnTo>
                  <a:pt x="857923" y="92811"/>
                </a:lnTo>
                <a:lnTo>
                  <a:pt x="857923" y="53467"/>
                </a:lnTo>
                <a:lnTo>
                  <a:pt x="879144" y="53467"/>
                </a:lnTo>
                <a:lnTo>
                  <a:pt x="879144" y="36322"/>
                </a:lnTo>
                <a:lnTo>
                  <a:pt x="857923" y="36322"/>
                </a:lnTo>
                <a:lnTo>
                  <a:pt x="857923" y="11099"/>
                </a:lnTo>
                <a:lnTo>
                  <a:pt x="835685" y="11099"/>
                </a:lnTo>
                <a:lnTo>
                  <a:pt x="835685" y="36322"/>
                </a:lnTo>
                <a:lnTo>
                  <a:pt x="820534" y="36322"/>
                </a:lnTo>
                <a:lnTo>
                  <a:pt x="820534" y="53467"/>
                </a:lnTo>
                <a:lnTo>
                  <a:pt x="834682" y="53467"/>
                </a:lnTo>
                <a:lnTo>
                  <a:pt x="834682" y="94830"/>
                </a:lnTo>
                <a:lnTo>
                  <a:pt x="838911" y="113461"/>
                </a:lnTo>
                <a:lnTo>
                  <a:pt x="849198" y="123964"/>
                </a:lnTo>
                <a:lnTo>
                  <a:pt x="861961" y="128587"/>
                </a:lnTo>
                <a:lnTo>
                  <a:pt x="873582" y="129628"/>
                </a:lnTo>
                <a:lnTo>
                  <a:pt x="877620" y="129628"/>
                </a:lnTo>
                <a:lnTo>
                  <a:pt x="880656" y="129133"/>
                </a:lnTo>
                <a:lnTo>
                  <a:pt x="880656" y="110464"/>
                </a:lnTo>
                <a:close/>
              </a:path>
              <a:path w="1097914" h="165735">
                <a:moveTo>
                  <a:pt x="983221" y="111480"/>
                </a:moveTo>
                <a:lnTo>
                  <a:pt x="972108" y="111480"/>
                </a:lnTo>
                <a:lnTo>
                  <a:pt x="970584" y="110464"/>
                </a:lnTo>
                <a:lnTo>
                  <a:pt x="970584" y="85750"/>
                </a:lnTo>
                <a:lnTo>
                  <a:pt x="970584" y="70612"/>
                </a:lnTo>
                <a:lnTo>
                  <a:pt x="968146" y="54940"/>
                </a:lnTo>
                <a:lnTo>
                  <a:pt x="966571" y="52463"/>
                </a:lnTo>
                <a:lnTo>
                  <a:pt x="960932" y="43573"/>
                </a:lnTo>
                <a:lnTo>
                  <a:pt x="949058" y="36639"/>
                </a:lnTo>
                <a:lnTo>
                  <a:pt x="932700" y="34302"/>
                </a:lnTo>
                <a:lnTo>
                  <a:pt x="919327" y="34467"/>
                </a:lnTo>
                <a:lnTo>
                  <a:pt x="911034" y="35687"/>
                </a:lnTo>
                <a:lnTo>
                  <a:pt x="904341" y="38976"/>
                </a:lnTo>
                <a:lnTo>
                  <a:pt x="895807" y="45402"/>
                </a:lnTo>
                <a:lnTo>
                  <a:pt x="904405" y="61531"/>
                </a:lnTo>
                <a:lnTo>
                  <a:pt x="906513" y="60121"/>
                </a:lnTo>
                <a:lnTo>
                  <a:pt x="912228" y="56997"/>
                </a:lnTo>
                <a:lnTo>
                  <a:pt x="920597" y="53873"/>
                </a:lnTo>
                <a:lnTo>
                  <a:pt x="930681" y="52463"/>
                </a:lnTo>
                <a:lnTo>
                  <a:pt x="940269" y="52463"/>
                </a:lnTo>
                <a:lnTo>
                  <a:pt x="947851" y="56997"/>
                </a:lnTo>
                <a:lnTo>
                  <a:pt x="947851" y="71628"/>
                </a:lnTo>
                <a:lnTo>
                  <a:pt x="947851" y="85750"/>
                </a:lnTo>
                <a:lnTo>
                  <a:pt x="947851" y="88773"/>
                </a:lnTo>
                <a:lnTo>
                  <a:pt x="946238" y="97612"/>
                </a:lnTo>
                <a:lnTo>
                  <a:pt x="941730" y="105740"/>
                </a:lnTo>
                <a:lnTo>
                  <a:pt x="934847" y="111683"/>
                </a:lnTo>
                <a:lnTo>
                  <a:pt x="926122" y="113995"/>
                </a:lnTo>
                <a:lnTo>
                  <a:pt x="918044" y="113995"/>
                </a:lnTo>
                <a:lnTo>
                  <a:pt x="912990" y="107937"/>
                </a:lnTo>
                <a:lnTo>
                  <a:pt x="912990" y="100876"/>
                </a:lnTo>
                <a:lnTo>
                  <a:pt x="916533" y="92773"/>
                </a:lnTo>
                <a:lnTo>
                  <a:pt x="924991" y="88214"/>
                </a:lnTo>
                <a:lnTo>
                  <a:pt x="935164" y="86194"/>
                </a:lnTo>
                <a:lnTo>
                  <a:pt x="943813" y="85750"/>
                </a:lnTo>
                <a:lnTo>
                  <a:pt x="947851" y="85750"/>
                </a:lnTo>
                <a:lnTo>
                  <a:pt x="947851" y="71628"/>
                </a:lnTo>
                <a:lnTo>
                  <a:pt x="941793" y="71628"/>
                </a:lnTo>
                <a:lnTo>
                  <a:pt x="927481" y="72542"/>
                </a:lnTo>
                <a:lnTo>
                  <a:pt x="910272" y="76669"/>
                </a:lnTo>
                <a:lnTo>
                  <a:pt x="895819" y="86093"/>
                </a:lnTo>
                <a:lnTo>
                  <a:pt x="889749" y="102895"/>
                </a:lnTo>
                <a:lnTo>
                  <a:pt x="892289" y="115189"/>
                </a:lnTo>
                <a:lnTo>
                  <a:pt x="899096" y="124015"/>
                </a:lnTo>
                <a:lnTo>
                  <a:pt x="908939" y="129362"/>
                </a:lnTo>
                <a:lnTo>
                  <a:pt x="920572" y="131140"/>
                </a:lnTo>
                <a:lnTo>
                  <a:pt x="932967" y="130873"/>
                </a:lnTo>
                <a:lnTo>
                  <a:pt x="940142" y="128943"/>
                </a:lnTo>
                <a:lnTo>
                  <a:pt x="944867" y="123698"/>
                </a:lnTo>
                <a:lnTo>
                  <a:pt x="949629" y="113995"/>
                </a:lnTo>
                <a:lnTo>
                  <a:pt x="949871" y="113487"/>
                </a:lnTo>
                <a:lnTo>
                  <a:pt x="949375" y="115011"/>
                </a:lnTo>
                <a:lnTo>
                  <a:pt x="949375" y="124587"/>
                </a:lnTo>
                <a:lnTo>
                  <a:pt x="952906" y="129133"/>
                </a:lnTo>
                <a:lnTo>
                  <a:pt x="983221" y="129133"/>
                </a:lnTo>
                <a:lnTo>
                  <a:pt x="983221" y="113487"/>
                </a:lnTo>
                <a:lnTo>
                  <a:pt x="983221" y="111480"/>
                </a:lnTo>
                <a:close/>
              </a:path>
              <a:path w="1097914" h="165735">
                <a:moveTo>
                  <a:pt x="1048905" y="110464"/>
                </a:moveTo>
                <a:lnTo>
                  <a:pt x="1044867" y="110464"/>
                </a:lnTo>
                <a:lnTo>
                  <a:pt x="1039164" y="109905"/>
                </a:lnTo>
                <a:lnTo>
                  <a:pt x="1033056" y="107505"/>
                </a:lnTo>
                <a:lnTo>
                  <a:pt x="1028166" y="102171"/>
                </a:lnTo>
                <a:lnTo>
                  <a:pt x="1026172" y="92811"/>
                </a:lnTo>
                <a:lnTo>
                  <a:pt x="1026172" y="53467"/>
                </a:lnTo>
                <a:lnTo>
                  <a:pt x="1047394" y="53467"/>
                </a:lnTo>
                <a:lnTo>
                  <a:pt x="1047394" y="36322"/>
                </a:lnTo>
                <a:lnTo>
                  <a:pt x="1026172" y="36322"/>
                </a:lnTo>
                <a:lnTo>
                  <a:pt x="1026172" y="11099"/>
                </a:lnTo>
                <a:lnTo>
                  <a:pt x="1003935" y="11099"/>
                </a:lnTo>
                <a:lnTo>
                  <a:pt x="1003935" y="36322"/>
                </a:lnTo>
                <a:lnTo>
                  <a:pt x="989279" y="36322"/>
                </a:lnTo>
                <a:lnTo>
                  <a:pt x="989279" y="53467"/>
                </a:lnTo>
                <a:lnTo>
                  <a:pt x="1003427" y="53467"/>
                </a:lnTo>
                <a:lnTo>
                  <a:pt x="1003427" y="94830"/>
                </a:lnTo>
                <a:lnTo>
                  <a:pt x="1007656" y="113461"/>
                </a:lnTo>
                <a:lnTo>
                  <a:pt x="1017892" y="123964"/>
                </a:lnTo>
                <a:lnTo>
                  <a:pt x="1030503" y="128587"/>
                </a:lnTo>
                <a:lnTo>
                  <a:pt x="1041831" y="129628"/>
                </a:lnTo>
                <a:lnTo>
                  <a:pt x="1046378" y="129628"/>
                </a:lnTo>
                <a:lnTo>
                  <a:pt x="1048905" y="129133"/>
                </a:lnTo>
                <a:lnTo>
                  <a:pt x="1048905" y="110464"/>
                </a:lnTo>
                <a:close/>
              </a:path>
              <a:path w="1097914" h="165735">
                <a:moveTo>
                  <a:pt x="1097915" y="36804"/>
                </a:moveTo>
                <a:lnTo>
                  <a:pt x="1060526" y="36804"/>
                </a:lnTo>
                <a:lnTo>
                  <a:pt x="1060526" y="53289"/>
                </a:lnTo>
                <a:lnTo>
                  <a:pt x="1074674" y="53289"/>
                </a:lnTo>
                <a:lnTo>
                  <a:pt x="1074674" y="111671"/>
                </a:lnTo>
                <a:lnTo>
                  <a:pt x="1097915" y="111671"/>
                </a:lnTo>
                <a:lnTo>
                  <a:pt x="1097915" y="53289"/>
                </a:lnTo>
                <a:lnTo>
                  <a:pt x="1097915" y="36804"/>
                </a:lnTo>
                <a:close/>
              </a:path>
              <a:path w="1097914" h="165735">
                <a:moveTo>
                  <a:pt x="1097915" y="0"/>
                </a:moveTo>
                <a:lnTo>
                  <a:pt x="1074674" y="0"/>
                </a:lnTo>
                <a:lnTo>
                  <a:pt x="1074674" y="20675"/>
                </a:lnTo>
                <a:lnTo>
                  <a:pt x="1097915" y="20675"/>
                </a:lnTo>
                <a:lnTo>
                  <a:pt x="1097915" y="0"/>
                </a:lnTo>
                <a:close/>
              </a:path>
            </a:pathLst>
          </a:custGeom>
          <a:solidFill>
            <a:srgbClr val="0809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87763" y="6355702"/>
            <a:ext cx="49530" cy="17780"/>
          </a:xfrm>
          <a:custGeom>
            <a:avLst/>
            <a:gdLst/>
            <a:ahLst/>
            <a:cxnLst/>
            <a:rect l="l" t="t" r="r" b="b"/>
            <a:pathLst>
              <a:path w="49530" h="17779">
                <a:moveTo>
                  <a:pt x="49514" y="17654"/>
                </a:moveTo>
                <a:lnTo>
                  <a:pt x="0" y="17654"/>
                </a:lnTo>
                <a:lnTo>
                  <a:pt x="0" y="0"/>
                </a:lnTo>
                <a:lnTo>
                  <a:pt x="49514" y="0"/>
                </a:lnTo>
                <a:lnTo>
                  <a:pt x="49514" y="17654"/>
                </a:lnTo>
                <a:close/>
              </a:path>
            </a:pathLst>
          </a:custGeom>
          <a:solidFill>
            <a:srgbClr val="0809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47377" y="6278536"/>
            <a:ext cx="229235" cy="97155"/>
          </a:xfrm>
          <a:custGeom>
            <a:avLst/>
            <a:gdLst/>
            <a:ahLst/>
            <a:cxnLst/>
            <a:rect l="l" t="t" r="r" b="b"/>
            <a:pathLst>
              <a:path w="229235" h="97154">
                <a:moveTo>
                  <a:pt x="102057" y="48425"/>
                </a:moveTo>
                <a:lnTo>
                  <a:pt x="98056" y="28943"/>
                </a:lnTo>
                <a:lnTo>
                  <a:pt x="91427" y="19672"/>
                </a:lnTo>
                <a:lnTo>
                  <a:pt x="87096" y="13614"/>
                </a:lnTo>
                <a:lnTo>
                  <a:pt x="78308" y="8242"/>
                </a:lnTo>
                <a:lnTo>
                  <a:pt x="78308" y="48425"/>
                </a:lnTo>
                <a:lnTo>
                  <a:pt x="76111" y="60147"/>
                </a:lnTo>
                <a:lnTo>
                  <a:pt x="70167" y="69227"/>
                </a:lnTo>
                <a:lnTo>
                  <a:pt x="61468" y="75095"/>
                </a:lnTo>
                <a:lnTo>
                  <a:pt x="51028" y="77177"/>
                </a:lnTo>
                <a:lnTo>
                  <a:pt x="40297" y="75095"/>
                </a:lnTo>
                <a:lnTo>
                  <a:pt x="31445" y="69227"/>
                </a:lnTo>
                <a:lnTo>
                  <a:pt x="25450" y="60147"/>
                </a:lnTo>
                <a:lnTo>
                  <a:pt x="23241" y="48425"/>
                </a:lnTo>
                <a:lnTo>
                  <a:pt x="25450" y="36690"/>
                </a:lnTo>
                <a:lnTo>
                  <a:pt x="31445" y="27609"/>
                </a:lnTo>
                <a:lnTo>
                  <a:pt x="40297" y="21755"/>
                </a:lnTo>
                <a:lnTo>
                  <a:pt x="51028" y="19672"/>
                </a:lnTo>
                <a:lnTo>
                  <a:pt x="61468" y="21755"/>
                </a:lnTo>
                <a:lnTo>
                  <a:pt x="70167" y="27609"/>
                </a:lnTo>
                <a:lnTo>
                  <a:pt x="76111" y="36690"/>
                </a:lnTo>
                <a:lnTo>
                  <a:pt x="78308" y="48425"/>
                </a:lnTo>
                <a:lnTo>
                  <a:pt x="78308" y="8242"/>
                </a:lnTo>
                <a:lnTo>
                  <a:pt x="70726" y="3594"/>
                </a:lnTo>
                <a:lnTo>
                  <a:pt x="50520" y="0"/>
                </a:lnTo>
                <a:lnTo>
                  <a:pt x="30911" y="3594"/>
                </a:lnTo>
                <a:lnTo>
                  <a:pt x="14846" y="13614"/>
                </a:lnTo>
                <a:lnTo>
                  <a:pt x="3987" y="28943"/>
                </a:lnTo>
                <a:lnTo>
                  <a:pt x="0" y="48425"/>
                </a:lnTo>
                <a:lnTo>
                  <a:pt x="3987" y="67906"/>
                </a:lnTo>
                <a:lnTo>
                  <a:pt x="14909" y="83223"/>
                </a:lnTo>
                <a:lnTo>
                  <a:pt x="31115" y="93256"/>
                </a:lnTo>
                <a:lnTo>
                  <a:pt x="51028" y="96837"/>
                </a:lnTo>
                <a:lnTo>
                  <a:pt x="70942" y="93256"/>
                </a:lnTo>
                <a:lnTo>
                  <a:pt x="87160" y="83223"/>
                </a:lnTo>
                <a:lnTo>
                  <a:pt x="91465" y="77177"/>
                </a:lnTo>
                <a:lnTo>
                  <a:pt x="98069" y="67906"/>
                </a:lnTo>
                <a:lnTo>
                  <a:pt x="102057" y="48425"/>
                </a:lnTo>
                <a:close/>
              </a:path>
              <a:path w="229235" h="97154">
                <a:moveTo>
                  <a:pt x="228879" y="77177"/>
                </a:moveTo>
                <a:lnTo>
                  <a:pt x="215239" y="77177"/>
                </a:lnTo>
                <a:lnTo>
                  <a:pt x="215239" y="34798"/>
                </a:lnTo>
                <a:lnTo>
                  <a:pt x="213194" y="19164"/>
                </a:lnTo>
                <a:lnTo>
                  <a:pt x="207213" y="8318"/>
                </a:lnTo>
                <a:lnTo>
                  <a:pt x="197548" y="2032"/>
                </a:lnTo>
                <a:lnTo>
                  <a:pt x="184416" y="0"/>
                </a:lnTo>
                <a:lnTo>
                  <a:pt x="169379" y="2806"/>
                </a:lnTo>
                <a:lnTo>
                  <a:pt x="158902" y="9207"/>
                </a:lnTo>
                <a:lnTo>
                  <a:pt x="152590" y="16167"/>
                </a:lnTo>
                <a:lnTo>
                  <a:pt x="150063" y="20675"/>
                </a:lnTo>
                <a:lnTo>
                  <a:pt x="149555" y="20675"/>
                </a:lnTo>
                <a:lnTo>
                  <a:pt x="149936" y="19164"/>
                </a:lnTo>
                <a:lnTo>
                  <a:pt x="150063" y="6045"/>
                </a:lnTo>
                <a:lnTo>
                  <a:pt x="146011" y="2019"/>
                </a:lnTo>
                <a:lnTo>
                  <a:pt x="113677" y="2019"/>
                </a:lnTo>
                <a:lnTo>
                  <a:pt x="113677" y="19164"/>
                </a:lnTo>
                <a:lnTo>
                  <a:pt x="126822" y="19164"/>
                </a:lnTo>
                <a:lnTo>
                  <a:pt x="127825" y="20675"/>
                </a:lnTo>
                <a:lnTo>
                  <a:pt x="127825" y="77177"/>
                </a:lnTo>
                <a:lnTo>
                  <a:pt x="114693" y="77177"/>
                </a:lnTo>
                <a:lnTo>
                  <a:pt x="114693" y="94830"/>
                </a:lnTo>
                <a:lnTo>
                  <a:pt x="164211" y="94830"/>
                </a:lnTo>
                <a:lnTo>
                  <a:pt x="164211" y="77177"/>
                </a:lnTo>
                <a:lnTo>
                  <a:pt x="151066" y="77177"/>
                </a:lnTo>
                <a:lnTo>
                  <a:pt x="151066" y="52959"/>
                </a:lnTo>
                <a:lnTo>
                  <a:pt x="152908" y="41109"/>
                </a:lnTo>
                <a:lnTo>
                  <a:pt x="158203" y="30772"/>
                </a:lnTo>
                <a:lnTo>
                  <a:pt x="166624" y="23456"/>
                </a:lnTo>
                <a:lnTo>
                  <a:pt x="177850" y="20675"/>
                </a:lnTo>
                <a:lnTo>
                  <a:pt x="189471" y="20675"/>
                </a:lnTo>
                <a:lnTo>
                  <a:pt x="192493" y="28752"/>
                </a:lnTo>
                <a:lnTo>
                  <a:pt x="192493" y="94830"/>
                </a:lnTo>
                <a:lnTo>
                  <a:pt x="228879" y="94830"/>
                </a:lnTo>
                <a:lnTo>
                  <a:pt x="228879" y="77177"/>
                </a:lnTo>
                <a:close/>
              </a:path>
            </a:pathLst>
          </a:custGeom>
          <a:solidFill>
            <a:srgbClr val="08090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1232989" y="5014316"/>
            <a:ext cx="859790" cy="663575"/>
            <a:chOff x="1232989" y="5014316"/>
            <a:chExt cx="859790" cy="663575"/>
          </a:xfrm>
        </p:grpSpPr>
        <p:sp>
          <p:nvSpPr>
            <p:cNvPr id="18" name="object 18"/>
            <p:cNvSpPr/>
            <p:nvPr/>
          </p:nvSpPr>
          <p:spPr>
            <a:xfrm>
              <a:off x="1232989" y="5015483"/>
              <a:ext cx="411480" cy="633095"/>
            </a:xfrm>
            <a:custGeom>
              <a:avLst/>
              <a:gdLst/>
              <a:ahLst/>
              <a:cxnLst/>
              <a:rect l="l" t="t" r="r" b="b"/>
              <a:pathLst>
                <a:path w="411480" h="633095">
                  <a:moveTo>
                    <a:pt x="75787" y="231018"/>
                  </a:moveTo>
                  <a:lnTo>
                    <a:pt x="93155" y="197727"/>
                  </a:lnTo>
                  <a:lnTo>
                    <a:pt x="108249" y="169732"/>
                  </a:lnTo>
                  <a:lnTo>
                    <a:pt x="123533" y="142494"/>
                  </a:lnTo>
                  <a:lnTo>
                    <a:pt x="141470" y="111473"/>
                  </a:lnTo>
                  <a:lnTo>
                    <a:pt x="159130" y="79537"/>
                  </a:lnTo>
                  <a:lnTo>
                    <a:pt x="174374" y="52709"/>
                  </a:lnTo>
                  <a:lnTo>
                    <a:pt x="189713" y="26637"/>
                  </a:lnTo>
                  <a:lnTo>
                    <a:pt x="205826" y="0"/>
                  </a:lnTo>
                  <a:lnTo>
                    <a:pt x="209504" y="0"/>
                  </a:lnTo>
                  <a:lnTo>
                    <a:pt x="225389" y="26038"/>
                  </a:lnTo>
                  <a:lnTo>
                    <a:pt x="240751" y="51700"/>
                  </a:lnTo>
                  <a:lnTo>
                    <a:pt x="256114" y="78119"/>
                  </a:lnTo>
                  <a:lnTo>
                    <a:pt x="273845" y="109455"/>
                  </a:lnTo>
                  <a:lnTo>
                    <a:pt x="278393" y="117021"/>
                  </a:lnTo>
                  <a:lnTo>
                    <a:pt x="281929" y="124083"/>
                  </a:lnTo>
                  <a:lnTo>
                    <a:pt x="285971" y="130641"/>
                  </a:lnTo>
                  <a:lnTo>
                    <a:pt x="280003" y="138971"/>
                  </a:lnTo>
                  <a:lnTo>
                    <a:pt x="274224" y="147349"/>
                  </a:lnTo>
                  <a:lnTo>
                    <a:pt x="268635" y="155822"/>
                  </a:lnTo>
                  <a:lnTo>
                    <a:pt x="263235" y="164436"/>
                  </a:lnTo>
                  <a:lnTo>
                    <a:pt x="262730" y="164940"/>
                  </a:lnTo>
                  <a:lnTo>
                    <a:pt x="262730" y="166454"/>
                  </a:lnTo>
                  <a:lnTo>
                    <a:pt x="245496" y="201156"/>
                  </a:lnTo>
                  <a:lnTo>
                    <a:pt x="238706" y="219921"/>
                  </a:lnTo>
                  <a:lnTo>
                    <a:pt x="129849" y="219921"/>
                  </a:lnTo>
                  <a:lnTo>
                    <a:pt x="115220" y="222152"/>
                  </a:lnTo>
                  <a:lnTo>
                    <a:pt x="102629" y="224524"/>
                  </a:lnTo>
                  <a:lnTo>
                    <a:pt x="90131" y="227369"/>
                  </a:lnTo>
                  <a:lnTo>
                    <a:pt x="75787" y="231018"/>
                  </a:lnTo>
                  <a:close/>
                </a:path>
                <a:path w="411480" h="633095">
                  <a:moveTo>
                    <a:pt x="26273" y="442871"/>
                  </a:moveTo>
                  <a:lnTo>
                    <a:pt x="47777" y="395228"/>
                  </a:lnTo>
                  <a:lnTo>
                    <a:pt x="69850" y="347726"/>
                  </a:lnTo>
                  <a:lnTo>
                    <a:pt x="92492" y="300509"/>
                  </a:lnTo>
                  <a:lnTo>
                    <a:pt x="115702" y="253717"/>
                  </a:lnTo>
                  <a:lnTo>
                    <a:pt x="119475" y="244606"/>
                  </a:lnTo>
                  <a:lnTo>
                    <a:pt x="126075" y="229032"/>
                  </a:lnTo>
                  <a:lnTo>
                    <a:pt x="129849" y="219921"/>
                  </a:lnTo>
                  <a:lnTo>
                    <a:pt x="238706" y="219921"/>
                  </a:lnTo>
                  <a:lnTo>
                    <a:pt x="232478" y="237134"/>
                  </a:lnTo>
                  <a:lnTo>
                    <a:pt x="223723" y="274343"/>
                  </a:lnTo>
                  <a:lnTo>
                    <a:pt x="219278" y="312733"/>
                  </a:lnTo>
                  <a:lnTo>
                    <a:pt x="219562" y="348381"/>
                  </a:lnTo>
                  <a:lnTo>
                    <a:pt x="223447" y="383414"/>
                  </a:lnTo>
                  <a:lnTo>
                    <a:pt x="230931" y="417784"/>
                  </a:lnTo>
                  <a:lnTo>
                    <a:pt x="233544" y="425721"/>
                  </a:lnTo>
                  <a:lnTo>
                    <a:pt x="82355" y="425721"/>
                  </a:lnTo>
                  <a:lnTo>
                    <a:pt x="67127" y="429607"/>
                  </a:lnTo>
                  <a:lnTo>
                    <a:pt x="54124" y="433350"/>
                  </a:lnTo>
                  <a:lnTo>
                    <a:pt x="41217" y="437567"/>
                  </a:lnTo>
                  <a:lnTo>
                    <a:pt x="26273" y="442871"/>
                  </a:lnTo>
                  <a:close/>
                </a:path>
                <a:path w="411480" h="633095">
                  <a:moveTo>
                    <a:pt x="0" y="632529"/>
                  </a:moveTo>
                  <a:lnTo>
                    <a:pt x="19973" y="580709"/>
                  </a:lnTo>
                  <a:lnTo>
                    <a:pt x="40420" y="528936"/>
                  </a:lnTo>
                  <a:lnTo>
                    <a:pt x="61245" y="477258"/>
                  </a:lnTo>
                  <a:lnTo>
                    <a:pt x="82355" y="425721"/>
                  </a:lnTo>
                  <a:lnTo>
                    <a:pt x="233544" y="425721"/>
                  </a:lnTo>
                  <a:lnTo>
                    <a:pt x="242014" y="451446"/>
                  </a:lnTo>
                  <a:lnTo>
                    <a:pt x="246562" y="462039"/>
                  </a:lnTo>
                  <a:lnTo>
                    <a:pt x="263235" y="496339"/>
                  </a:lnTo>
                  <a:lnTo>
                    <a:pt x="263740" y="496843"/>
                  </a:lnTo>
                  <a:lnTo>
                    <a:pt x="264245" y="497852"/>
                  </a:lnTo>
                  <a:lnTo>
                    <a:pt x="264751" y="498356"/>
                  </a:lnTo>
                  <a:lnTo>
                    <a:pt x="271295" y="508846"/>
                  </a:lnTo>
                  <a:lnTo>
                    <a:pt x="278077" y="519100"/>
                  </a:lnTo>
                  <a:lnTo>
                    <a:pt x="308960" y="557246"/>
                  </a:lnTo>
                  <a:lnTo>
                    <a:pt x="346901" y="591649"/>
                  </a:lnTo>
                  <a:lnTo>
                    <a:pt x="350591" y="594320"/>
                  </a:lnTo>
                  <a:lnTo>
                    <a:pt x="205258" y="594320"/>
                  </a:lnTo>
                  <a:lnTo>
                    <a:pt x="155441" y="596850"/>
                  </a:lnTo>
                  <a:lnTo>
                    <a:pt x="105044" y="604062"/>
                  </a:lnTo>
                  <a:lnTo>
                    <a:pt x="53440" y="615955"/>
                  </a:lnTo>
                  <a:lnTo>
                    <a:pt x="0" y="632529"/>
                  </a:lnTo>
                  <a:close/>
                </a:path>
                <a:path w="411480" h="633095">
                  <a:moveTo>
                    <a:pt x="411273" y="631016"/>
                  </a:moveTo>
                  <a:lnTo>
                    <a:pt x="357502" y="614820"/>
                  </a:lnTo>
                  <a:lnTo>
                    <a:pt x="305660" y="603305"/>
                  </a:lnTo>
                  <a:lnTo>
                    <a:pt x="255121" y="596472"/>
                  </a:lnTo>
                  <a:lnTo>
                    <a:pt x="205258" y="594320"/>
                  </a:lnTo>
                  <a:lnTo>
                    <a:pt x="350591" y="594320"/>
                  </a:lnTo>
                  <a:lnTo>
                    <a:pt x="367569" y="606615"/>
                  </a:lnTo>
                  <a:lnTo>
                    <a:pt x="388995" y="619785"/>
                  </a:lnTo>
                  <a:lnTo>
                    <a:pt x="411273" y="631016"/>
                  </a:lnTo>
                  <a:close/>
                </a:path>
              </a:pathLst>
            </a:custGeom>
            <a:solidFill>
              <a:srgbClr val="2859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24053" y="5184460"/>
              <a:ext cx="325755" cy="167005"/>
            </a:xfrm>
            <a:custGeom>
              <a:avLst/>
              <a:gdLst/>
              <a:ahLst/>
              <a:cxnLst/>
              <a:rect l="l" t="t" r="r" b="b"/>
              <a:pathLst>
                <a:path w="325755" h="167004">
                  <a:moveTo>
                    <a:pt x="505" y="166960"/>
                  </a:moveTo>
                  <a:lnTo>
                    <a:pt x="0" y="165446"/>
                  </a:lnTo>
                  <a:lnTo>
                    <a:pt x="0" y="162420"/>
                  </a:lnTo>
                  <a:lnTo>
                    <a:pt x="9536" y="107565"/>
                  </a:lnTo>
                  <a:lnTo>
                    <a:pt x="36883" y="59520"/>
                  </a:lnTo>
                  <a:lnTo>
                    <a:pt x="93660" y="15258"/>
                  </a:lnTo>
                  <a:lnTo>
                    <a:pt x="162690" y="0"/>
                  </a:lnTo>
                  <a:lnTo>
                    <a:pt x="210294" y="7093"/>
                  </a:lnTo>
                  <a:lnTo>
                    <a:pt x="252877" y="27238"/>
                  </a:lnTo>
                  <a:lnTo>
                    <a:pt x="287882" y="58732"/>
                  </a:lnTo>
                  <a:lnTo>
                    <a:pt x="312750" y="99873"/>
                  </a:lnTo>
                  <a:lnTo>
                    <a:pt x="324331" y="145341"/>
                  </a:lnTo>
                  <a:lnTo>
                    <a:pt x="325381" y="161411"/>
                  </a:lnTo>
                  <a:lnTo>
                    <a:pt x="232920" y="81210"/>
                  </a:lnTo>
                  <a:lnTo>
                    <a:pt x="165722" y="139721"/>
                  </a:lnTo>
                  <a:lnTo>
                    <a:pt x="98523" y="81210"/>
                  </a:lnTo>
                  <a:lnTo>
                    <a:pt x="505" y="166960"/>
                  </a:lnTo>
                  <a:close/>
                </a:path>
              </a:pathLst>
            </a:custGeom>
            <a:solidFill>
              <a:srgbClr val="F9CE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52268" y="5014316"/>
              <a:ext cx="640715" cy="463550"/>
            </a:xfrm>
            <a:custGeom>
              <a:avLst/>
              <a:gdLst/>
              <a:ahLst/>
              <a:cxnLst/>
              <a:rect l="l" t="t" r="r" b="b"/>
              <a:pathLst>
                <a:path w="640714" h="463550">
                  <a:moveTo>
                    <a:pt x="27283" y="463206"/>
                  </a:moveTo>
                  <a:lnTo>
                    <a:pt x="11652" y="418952"/>
                  </a:lnTo>
                  <a:lnTo>
                    <a:pt x="284" y="349548"/>
                  </a:lnTo>
                  <a:lnTo>
                    <a:pt x="0" y="313901"/>
                  </a:lnTo>
                  <a:lnTo>
                    <a:pt x="4444" y="275510"/>
                  </a:lnTo>
                  <a:lnTo>
                    <a:pt x="13199" y="238302"/>
                  </a:lnTo>
                  <a:lnTo>
                    <a:pt x="26217" y="202323"/>
                  </a:lnTo>
                  <a:lnTo>
                    <a:pt x="43451" y="167622"/>
                  </a:lnTo>
                  <a:lnTo>
                    <a:pt x="43451" y="166108"/>
                  </a:lnTo>
                  <a:lnTo>
                    <a:pt x="43956" y="165604"/>
                  </a:lnTo>
                  <a:lnTo>
                    <a:pt x="49356" y="156990"/>
                  </a:lnTo>
                  <a:lnTo>
                    <a:pt x="54945" y="148517"/>
                  </a:lnTo>
                  <a:lnTo>
                    <a:pt x="60724" y="140139"/>
                  </a:lnTo>
                  <a:lnTo>
                    <a:pt x="66693" y="131808"/>
                  </a:lnTo>
                  <a:lnTo>
                    <a:pt x="68208" y="130295"/>
                  </a:lnTo>
                  <a:lnTo>
                    <a:pt x="69219" y="128278"/>
                  </a:lnTo>
                  <a:lnTo>
                    <a:pt x="70735" y="126764"/>
                  </a:lnTo>
                  <a:lnTo>
                    <a:pt x="101725" y="92694"/>
                  </a:lnTo>
                  <a:lnTo>
                    <a:pt x="135916" y="63757"/>
                  </a:lnTo>
                  <a:lnTo>
                    <a:pt x="173357" y="40002"/>
                  </a:lnTo>
                  <a:lnTo>
                    <a:pt x="214096" y="21476"/>
                  </a:lnTo>
                  <a:lnTo>
                    <a:pt x="258182" y="8228"/>
                  </a:lnTo>
                  <a:lnTo>
                    <a:pt x="306560" y="914"/>
                  </a:lnTo>
                  <a:lnTo>
                    <a:pt x="331081" y="0"/>
                  </a:lnTo>
                  <a:lnTo>
                    <a:pt x="355696" y="1166"/>
                  </a:lnTo>
                  <a:lnTo>
                    <a:pt x="403021" y="8175"/>
                  </a:lnTo>
                  <a:lnTo>
                    <a:pt x="447112" y="20548"/>
                  </a:lnTo>
                  <a:lnTo>
                    <a:pt x="487951" y="38278"/>
                  </a:lnTo>
                  <a:lnTo>
                    <a:pt x="525519" y="61354"/>
                  </a:lnTo>
                  <a:lnTo>
                    <a:pt x="559799" y="89769"/>
                  </a:lnTo>
                  <a:lnTo>
                    <a:pt x="590774" y="123513"/>
                  </a:lnTo>
                  <a:lnTo>
                    <a:pt x="618426" y="162577"/>
                  </a:lnTo>
                  <a:lnTo>
                    <a:pt x="619437" y="164595"/>
                  </a:lnTo>
                  <a:lnTo>
                    <a:pt x="620447" y="165604"/>
                  </a:lnTo>
                  <a:lnTo>
                    <a:pt x="638636" y="202930"/>
                  </a:lnTo>
                  <a:lnTo>
                    <a:pt x="640152" y="206461"/>
                  </a:lnTo>
                  <a:lnTo>
                    <a:pt x="639647" y="207470"/>
                  </a:lnTo>
                  <a:lnTo>
                    <a:pt x="636615" y="208479"/>
                  </a:lnTo>
                  <a:lnTo>
                    <a:pt x="501713" y="262955"/>
                  </a:lnTo>
                  <a:lnTo>
                    <a:pt x="473948" y="217022"/>
                  </a:lnTo>
                  <a:lnTo>
                    <a:pt x="434957" y="181871"/>
                  </a:lnTo>
                  <a:lnTo>
                    <a:pt x="387534" y="159393"/>
                  </a:lnTo>
                  <a:lnTo>
                    <a:pt x="334475" y="151480"/>
                  </a:lnTo>
                  <a:lnTo>
                    <a:pt x="294789" y="155831"/>
                  </a:lnTo>
                  <a:lnTo>
                    <a:pt x="257614" y="168504"/>
                  </a:lnTo>
                  <a:lnTo>
                    <a:pt x="224133" y="188933"/>
                  </a:lnTo>
                  <a:lnTo>
                    <a:pt x="195531" y="216549"/>
                  </a:lnTo>
                  <a:lnTo>
                    <a:pt x="163953" y="271467"/>
                  </a:lnTo>
                  <a:lnTo>
                    <a:pt x="153090" y="332564"/>
                  </a:lnTo>
                  <a:lnTo>
                    <a:pt x="153090" y="337104"/>
                  </a:lnTo>
                  <a:lnTo>
                    <a:pt x="153596" y="341643"/>
                  </a:lnTo>
                  <a:lnTo>
                    <a:pt x="153596" y="345679"/>
                  </a:lnTo>
                  <a:lnTo>
                    <a:pt x="154101" y="347696"/>
                  </a:lnTo>
                  <a:lnTo>
                    <a:pt x="154101" y="350218"/>
                  </a:lnTo>
                  <a:lnTo>
                    <a:pt x="154606" y="352236"/>
                  </a:lnTo>
                  <a:lnTo>
                    <a:pt x="27283" y="463206"/>
                  </a:lnTo>
                  <a:close/>
                </a:path>
              </a:pathLst>
            </a:custGeom>
            <a:solidFill>
              <a:srgbClr val="C31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79551" y="5265670"/>
              <a:ext cx="310223" cy="28852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25529" y="5414471"/>
              <a:ext cx="566420" cy="262890"/>
            </a:xfrm>
            <a:custGeom>
              <a:avLst/>
              <a:gdLst/>
              <a:ahLst/>
              <a:cxnLst/>
              <a:rect l="l" t="t" r="r" b="b"/>
              <a:pathLst>
                <a:path w="566419" h="262889">
                  <a:moveTo>
                    <a:pt x="275985" y="262805"/>
                  </a:moveTo>
                  <a:lnTo>
                    <a:pt x="215647" y="260047"/>
                  </a:lnTo>
                  <a:lnTo>
                    <a:pt x="149712" y="244710"/>
                  </a:lnTo>
                  <a:lnTo>
                    <a:pt x="96455" y="220798"/>
                  </a:lnTo>
                  <a:lnTo>
                    <a:pt x="54361" y="192661"/>
                  </a:lnTo>
                  <a:lnTo>
                    <a:pt x="25151" y="167243"/>
                  </a:lnTo>
                  <a:lnTo>
                    <a:pt x="0" y="139721"/>
                  </a:lnTo>
                  <a:lnTo>
                    <a:pt x="5052" y="135182"/>
                  </a:lnTo>
                  <a:lnTo>
                    <a:pt x="115197" y="39344"/>
                  </a:lnTo>
                  <a:lnTo>
                    <a:pt x="144406" y="70428"/>
                  </a:lnTo>
                  <a:lnTo>
                    <a:pt x="179490" y="93568"/>
                  </a:lnTo>
                  <a:lnTo>
                    <a:pt x="218931" y="108006"/>
                  </a:lnTo>
                  <a:lnTo>
                    <a:pt x="261214" y="112988"/>
                  </a:lnTo>
                  <a:lnTo>
                    <a:pt x="304894" y="107731"/>
                  </a:lnTo>
                  <a:lnTo>
                    <a:pt x="345401" y="92496"/>
                  </a:lnTo>
                  <a:lnTo>
                    <a:pt x="381077" y="68087"/>
                  </a:lnTo>
                  <a:lnTo>
                    <a:pt x="410263" y="35308"/>
                  </a:lnTo>
                  <a:lnTo>
                    <a:pt x="429462" y="0"/>
                  </a:lnTo>
                  <a:lnTo>
                    <a:pt x="462430" y="13248"/>
                  </a:lnTo>
                  <a:lnTo>
                    <a:pt x="495398" y="26544"/>
                  </a:lnTo>
                  <a:lnTo>
                    <a:pt x="528365" y="39935"/>
                  </a:lnTo>
                  <a:lnTo>
                    <a:pt x="561333" y="53467"/>
                  </a:lnTo>
                  <a:lnTo>
                    <a:pt x="563859" y="54476"/>
                  </a:lnTo>
                  <a:lnTo>
                    <a:pt x="565880" y="55485"/>
                  </a:lnTo>
                  <a:lnTo>
                    <a:pt x="566385" y="57502"/>
                  </a:lnTo>
                  <a:lnTo>
                    <a:pt x="565880" y="58511"/>
                  </a:lnTo>
                  <a:lnTo>
                    <a:pt x="565375" y="59016"/>
                  </a:lnTo>
                  <a:lnTo>
                    <a:pt x="564870" y="60024"/>
                  </a:lnTo>
                  <a:lnTo>
                    <a:pt x="564870" y="61033"/>
                  </a:lnTo>
                  <a:lnTo>
                    <a:pt x="560614" y="70325"/>
                  </a:lnTo>
                  <a:lnTo>
                    <a:pt x="541107" y="106722"/>
                  </a:lnTo>
                  <a:lnTo>
                    <a:pt x="521923" y="134173"/>
                  </a:lnTo>
                  <a:lnTo>
                    <a:pt x="519397" y="137704"/>
                  </a:lnTo>
                  <a:lnTo>
                    <a:pt x="516365" y="140730"/>
                  </a:lnTo>
                  <a:lnTo>
                    <a:pt x="513839" y="144261"/>
                  </a:lnTo>
                  <a:lnTo>
                    <a:pt x="478977" y="179814"/>
                  </a:lnTo>
                  <a:lnTo>
                    <a:pt x="440325" y="209267"/>
                  </a:lnTo>
                  <a:lnTo>
                    <a:pt x="397884" y="232572"/>
                  </a:lnTo>
                  <a:lnTo>
                    <a:pt x="351654" y="249683"/>
                  </a:lnTo>
                  <a:lnTo>
                    <a:pt x="301318" y="260591"/>
                  </a:lnTo>
                  <a:lnTo>
                    <a:pt x="275985" y="262805"/>
                  </a:lnTo>
                  <a:close/>
                </a:path>
              </a:pathLst>
            </a:custGeom>
            <a:solidFill>
              <a:srgbClr val="252D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89775" y="5265670"/>
              <a:ext cx="159659" cy="17250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54874" y="5324181"/>
              <a:ext cx="266700" cy="185420"/>
            </a:xfrm>
            <a:custGeom>
              <a:avLst/>
              <a:gdLst/>
              <a:ahLst/>
              <a:cxnLst/>
              <a:rect l="l" t="t" r="r" b="b"/>
              <a:pathLst>
                <a:path w="266700" h="185420">
                  <a:moveTo>
                    <a:pt x="131870" y="185118"/>
                  </a:moveTo>
                  <a:lnTo>
                    <a:pt x="93866" y="180523"/>
                  </a:lnTo>
                  <a:lnTo>
                    <a:pt x="58230" y="167275"/>
                  </a:lnTo>
                  <a:lnTo>
                    <a:pt x="26573" y="146176"/>
                  </a:lnTo>
                  <a:lnTo>
                    <a:pt x="505" y="118032"/>
                  </a:lnTo>
                  <a:lnTo>
                    <a:pt x="0" y="117527"/>
                  </a:lnTo>
                  <a:lnTo>
                    <a:pt x="134901" y="0"/>
                  </a:lnTo>
                  <a:lnTo>
                    <a:pt x="264245" y="112483"/>
                  </a:lnTo>
                  <a:lnTo>
                    <a:pt x="266266" y="113996"/>
                  </a:lnTo>
                  <a:lnTo>
                    <a:pt x="265761" y="114501"/>
                  </a:lnTo>
                  <a:lnTo>
                    <a:pt x="265761" y="115005"/>
                  </a:lnTo>
                  <a:lnTo>
                    <a:pt x="239583" y="144474"/>
                  </a:lnTo>
                  <a:lnTo>
                    <a:pt x="207531" y="166518"/>
                  </a:lnTo>
                  <a:lnTo>
                    <a:pt x="171122" y="180334"/>
                  </a:lnTo>
                  <a:lnTo>
                    <a:pt x="131870" y="185118"/>
                  </a:lnTo>
                  <a:close/>
                </a:path>
              </a:pathLst>
            </a:custGeom>
            <a:solidFill>
              <a:srgbClr val="252D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975192" y="5637428"/>
              <a:ext cx="66040" cy="34290"/>
            </a:xfrm>
            <a:custGeom>
              <a:avLst/>
              <a:gdLst/>
              <a:ahLst/>
              <a:cxnLst/>
              <a:rect l="l" t="t" r="r" b="b"/>
              <a:pathLst>
                <a:path w="66039" h="34289">
                  <a:moveTo>
                    <a:pt x="22237" y="1003"/>
                  </a:moveTo>
                  <a:lnTo>
                    <a:pt x="21729" y="508"/>
                  </a:lnTo>
                  <a:lnTo>
                    <a:pt x="508" y="508"/>
                  </a:lnTo>
                  <a:lnTo>
                    <a:pt x="0" y="1003"/>
                  </a:lnTo>
                  <a:lnTo>
                    <a:pt x="0" y="5549"/>
                  </a:lnTo>
                  <a:lnTo>
                    <a:pt x="508" y="6057"/>
                  </a:lnTo>
                  <a:lnTo>
                    <a:pt x="8089" y="6057"/>
                  </a:lnTo>
                  <a:lnTo>
                    <a:pt x="8089" y="32791"/>
                  </a:lnTo>
                  <a:lnTo>
                    <a:pt x="8597" y="33286"/>
                  </a:lnTo>
                  <a:lnTo>
                    <a:pt x="13639" y="33286"/>
                  </a:lnTo>
                  <a:lnTo>
                    <a:pt x="14147" y="32791"/>
                  </a:lnTo>
                  <a:lnTo>
                    <a:pt x="14147" y="6057"/>
                  </a:lnTo>
                  <a:lnTo>
                    <a:pt x="21729" y="6057"/>
                  </a:lnTo>
                  <a:lnTo>
                    <a:pt x="22237" y="5549"/>
                  </a:lnTo>
                  <a:lnTo>
                    <a:pt x="22237" y="1003"/>
                  </a:lnTo>
                  <a:close/>
                </a:path>
                <a:path w="66039" h="34289">
                  <a:moveTo>
                    <a:pt x="65684" y="32283"/>
                  </a:moveTo>
                  <a:lnTo>
                    <a:pt x="62547" y="14630"/>
                  </a:lnTo>
                  <a:lnTo>
                    <a:pt x="60134" y="1003"/>
                  </a:lnTo>
                  <a:lnTo>
                    <a:pt x="60134" y="508"/>
                  </a:lnTo>
                  <a:lnTo>
                    <a:pt x="59626" y="0"/>
                  </a:lnTo>
                  <a:lnTo>
                    <a:pt x="58102" y="0"/>
                  </a:lnTo>
                  <a:lnTo>
                    <a:pt x="58102" y="508"/>
                  </a:lnTo>
                  <a:lnTo>
                    <a:pt x="57607" y="508"/>
                  </a:lnTo>
                  <a:lnTo>
                    <a:pt x="47498" y="22694"/>
                  </a:lnTo>
                  <a:lnTo>
                    <a:pt x="43637" y="14630"/>
                  </a:lnTo>
                  <a:lnTo>
                    <a:pt x="36880" y="508"/>
                  </a:lnTo>
                  <a:lnTo>
                    <a:pt x="36880" y="0"/>
                  </a:lnTo>
                  <a:lnTo>
                    <a:pt x="34861" y="0"/>
                  </a:lnTo>
                  <a:lnTo>
                    <a:pt x="34861" y="1003"/>
                  </a:lnTo>
                  <a:lnTo>
                    <a:pt x="29311" y="32283"/>
                  </a:lnTo>
                  <a:lnTo>
                    <a:pt x="28803" y="32791"/>
                  </a:lnTo>
                  <a:lnTo>
                    <a:pt x="29311" y="33286"/>
                  </a:lnTo>
                  <a:lnTo>
                    <a:pt x="34861" y="33286"/>
                  </a:lnTo>
                  <a:lnTo>
                    <a:pt x="34950" y="32283"/>
                  </a:lnTo>
                  <a:lnTo>
                    <a:pt x="37896" y="14630"/>
                  </a:lnTo>
                  <a:lnTo>
                    <a:pt x="45986" y="33286"/>
                  </a:lnTo>
                  <a:lnTo>
                    <a:pt x="46482" y="33286"/>
                  </a:lnTo>
                  <a:lnTo>
                    <a:pt x="46482" y="33794"/>
                  </a:lnTo>
                  <a:lnTo>
                    <a:pt x="48514" y="33794"/>
                  </a:lnTo>
                  <a:lnTo>
                    <a:pt x="48514" y="33286"/>
                  </a:lnTo>
                  <a:lnTo>
                    <a:pt x="53098" y="22694"/>
                  </a:lnTo>
                  <a:lnTo>
                    <a:pt x="56591" y="14630"/>
                  </a:lnTo>
                  <a:lnTo>
                    <a:pt x="57099" y="14630"/>
                  </a:lnTo>
                  <a:lnTo>
                    <a:pt x="59626" y="32791"/>
                  </a:lnTo>
                  <a:lnTo>
                    <a:pt x="60134" y="33286"/>
                  </a:lnTo>
                  <a:lnTo>
                    <a:pt x="65684" y="33286"/>
                  </a:lnTo>
                  <a:lnTo>
                    <a:pt x="65684" y="32283"/>
                  </a:lnTo>
                  <a:close/>
                </a:path>
              </a:pathLst>
            </a:custGeom>
            <a:solidFill>
              <a:srgbClr val="0809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2158608" y="5012960"/>
            <a:ext cx="667385" cy="665480"/>
            <a:chOff x="2158608" y="5012960"/>
            <a:chExt cx="667385" cy="665480"/>
          </a:xfrm>
        </p:grpSpPr>
        <p:sp>
          <p:nvSpPr>
            <p:cNvPr id="27" name="object 27"/>
            <p:cNvSpPr/>
            <p:nvPr/>
          </p:nvSpPr>
          <p:spPr>
            <a:xfrm>
              <a:off x="2158608" y="5012960"/>
              <a:ext cx="667385" cy="478155"/>
            </a:xfrm>
            <a:custGeom>
              <a:avLst/>
              <a:gdLst/>
              <a:ahLst/>
              <a:cxnLst/>
              <a:rect l="l" t="t" r="r" b="b"/>
              <a:pathLst>
                <a:path w="667385" h="478154">
                  <a:moveTo>
                    <a:pt x="333465" y="477677"/>
                  </a:moveTo>
                  <a:lnTo>
                    <a:pt x="0" y="342495"/>
                  </a:lnTo>
                  <a:lnTo>
                    <a:pt x="0" y="332406"/>
                  </a:lnTo>
                  <a:lnTo>
                    <a:pt x="3610" y="283281"/>
                  </a:lnTo>
                  <a:lnTo>
                    <a:pt x="14098" y="236395"/>
                  </a:lnTo>
                  <a:lnTo>
                    <a:pt x="30952" y="192262"/>
                  </a:lnTo>
                  <a:lnTo>
                    <a:pt x="53660" y="151397"/>
                  </a:lnTo>
                  <a:lnTo>
                    <a:pt x="81709" y="114314"/>
                  </a:lnTo>
                  <a:lnTo>
                    <a:pt x="114586" y="81526"/>
                  </a:lnTo>
                  <a:lnTo>
                    <a:pt x="151780" y="53547"/>
                  </a:lnTo>
                  <a:lnTo>
                    <a:pt x="192777" y="30891"/>
                  </a:lnTo>
                  <a:lnTo>
                    <a:pt x="237065" y="14071"/>
                  </a:lnTo>
                  <a:lnTo>
                    <a:pt x="284132" y="3603"/>
                  </a:lnTo>
                  <a:lnTo>
                    <a:pt x="333465" y="0"/>
                  </a:lnTo>
                  <a:lnTo>
                    <a:pt x="382684" y="3603"/>
                  </a:lnTo>
                  <a:lnTo>
                    <a:pt x="429680" y="14071"/>
                  </a:lnTo>
                  <a:lnTo>
                    <a:pt x="473934" y="30891"/>
                  </a:lnTo>
                  <a:lnTo>
                    <a:pt x="514927" y="53547"/>
                  </a:lnTo>
                  <a:lnTo>
                    <a:pt x="552138" y="81526"/>
                  </a:lnTo>
                  <a:lnTo>
                    <a:pt x="585050" y="114314"/>
                  </a:lnTo>
                  <a:lnTo>
                    <a:pt x="613142" y="151397"/>
                  </a:lnTo>
                  <a:lnTo>
                    <a:pt x="635895" y="192262"/>
                  </a:lnTo>
                  <a:lnTo>
                    <a:pt x="652791" y="236395"/>
                  </a:lnTo>
                  <a:lnTo>
                    <a:pt x="663309" y="283281"/>
                  </a:lnTo>
                  <a:lnTo>
                    <a:pt x="666930" y="332406"/>
                  </a:lnTo>
                  <a:lnTo>
                    <a:pt x="666930" y="335937"/>
                  </a:lnTo>
                  <a:lnTo>
                    <a:pt x="666425" y="338964"/>
                  </a:lnTo>
                  <a:lnTo>
                    <a:pt x="666425" y="342495"/>
                  </a:lnTo>
                  <a:lnTo>
                    <a:pt x="333465" y="477677"/>
                  </a:lnTo>
                  <a:close/>
                </a:path>
              </a:pathLst>
            </a:custGeom>
            <a:solidFill>
              <a:srgbClr val="252D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160124" y="5376136"/>
              <a:ext cx="664210" cy="302260"/>
            </a:xfrm>
            <a:custGeom>
              <a:avLst/>
              <a:gdLst/>
              <a:ahLst/>
              <a:cxnLst/>
              <a:rect l="l" t="t" r="r" b="b"/>
              <a:pathLst>
                <a:path w="664210" h="302260">
                  <a:moveTo>
                    <a:pt x="331949" y="302142"/>
                  </a:moveTo>
                  <a:lnTo>
                    <a:pt x="285384" y="298925"/>
                  </a:lnTo>
                  <a:lnTo>
                    <a:pt x="240785" y="289561"/>
                  </a:lnTo>
                  <a:lnTo>
                    <a:pt x="198589" y="274484"/>
                  </a:lnTo>
                  <a:lnTo>
                    <a:pt x="159233" y="254124"/>
                  </a:lnTo>
                  <a:lnTo>
                    <a:pt x="123155" y="228915"/>
                  </a:lnTo>
                  <a:lnTo>
                    <a:pt x="90791" y="199287"/>
                  </a:lnTo>
                  <a:lnTo>
                    <a:pt x="62579" y="165674"/>
                  </a:lnTo>
                  <a:lnTo>
                    <a:pt x="38957" y="128506"/>
                  </a:lnTo>
                  <a:lnTo>
                    <a:pt x="20361" y="88216"/>
                  </a:lnTo>
                  <a:lnTo>
                    <a:pt x="7230" y="45237"/>
                  </a:lnTo>
                  <a:lnTo>
                    <a:pt x="0" y="0"/>
                  </a:lnTo>
                  <a:lnTo>
                    <a:pt x="328412" y="133164"/>
                  </a:lnTo>
                  <a:lnTo>
                    <a:pt x="331949" y="134677"/>
                  </a:lnTo>
                  <a:lnTo>
                    <a:pt x="663899" y="0"/>
                  </a:lnTo>
                  <a:lnTo>
                    <a:pt x="656554" y="45237"/>
                  </a:lnTo>
                  <a:lnTo>
                    <a:pt x="643352" y="88216"/>
                  </a:lnTo>
                  <a:lnTo>
                    <a:pt x="624723" y="128506"/>
                  </a:lnTo>
                  <a:lnTo>
                    <a:pt x="601096" y="165674"/>
                  </a:lnTo>
                  <a:lnTo>
                    <a:pt x="572902" y="199287"/>
                  </a:lnTo>
                  <a:lnTo>
                    <a:pt x="540573" y="228915"/>
                  </a:lnTo>
                  <a:lnTo>
                    <a:pt x="504537" y="254124"/>
                  </a:lnTo>
                  <a:lnTo>
                    <a:pt x="465227" y="274484"/>
                  </a:lnTo>
                  <a:lnTo>
                    <a:pt x="423072" y="289561"/>
                  </a:lnTo>
                  <a:lnTo>
                    <a:pt x="378502" y="298925"/>
                  </a:lnTo>
                  <a:lnTo>
                    <a:pt x="331949" y="302142"/>
                  </a:lnTo>
                  <a:close/>
                </a:path>
              </a:pathLst>
            </a:custGeom>
            <a:solidFill>
              <a:srgbClr val="EE63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333931" y="5531999"/>
              <a:ext cx="68714" cy="8070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421844" y="5531999"/>
              <a:ext cx="230394" cy="8070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243491" y="5293413"/>
              <a:ext cx="277382" cy="14173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299563" y="5113350"/>
              <a:ext cx="418465" cy="278765"/>
            </a:xfrm>
            <a:custGeom>
              <a:avLst/>
              <a:gdLst/>
              <a:ahLst/>
              <a:cxnLst/>
              <a:rect l="l" t="t" r="r" b="b"/>
              <a:pathLst>
                <a:path w="418464" h="278764">
                  <a:moveTo>
                    <a:pt x="402183" y="11595"/>
                  </a:moveTo>
                  <a:lnTo>
                    <a:pt x="359740" y="22694"/>
                  </a:lnTo>
                  <a:lnTo>
                    <a:pt x="334987" y="16141"/>
                  </a:lnTo>
                  <a:lnTo>
                    <a:pt x="332968" y="15633"/>
                  </a:lnTo>
                  <a:lnTo>
                    <a:pt x="331952" y="15633"/>
                  </a:lnTo>
                  <a:lnTo>
                    <a:pt x="330441" y="16141"/>
                  </a:lnTo>
                  <a:lnTo>
                    <a:pt x="329425" y="16637"/>
                  </a:lnTo>
                  <a:lnTo>
                    <a:pt x="325386" y="18148"/>
                  </a:lnTo>
                  <a:lnTo>
                    <a:pt x="324370" y="18656"/>
                  </a:lnTo>
                  <a:lnTo>
                    <a:pt x="323367" y="18656"/>
                  </a:lnTo>
                  <a:lnTo>
                    <a:pt x="322351" y="20167"/>
                  </a:lnTo>
                  <a:lnTo>
                    <a:pt x="322351" y="21678"/>
                  </a:lnTo>
                  <a:lnTo>
                    <a:pt x="323367" y="22694"/>
                  </a:lnTo>
                  <a:lnTo>
                    <a:pt x="324370" y="23202"/>
                  </a:lnTo>
                  <a:lnTo>
                    <a:pt x="324878" y="23698"/>
                  </a:lnTo>
                  <a:lnTo>
                    <a:pt x="333971" y="27228"/>
                  </a:lnTo>
                  <a:lnTo>
                    <a:pt x="339534" y="30264"/>
                  </a:lnTo>
                  <a:lnTo>
                    <a:pt x="320840" y="36309"/>
                  </a:lnTo>
                  <a:lnTo>
                    <a:pt x="317804" y="37820"/>
                  </a:lnTo>
                  <a:lnTo>
                    <a:pt x="315785" y="37325"/>
                  </a:lnTo>
                  <a:lnTo>
                    <a:pt x="312254" y="35306"/>
                  </a:lnTo>
                  <a:lnTo>
                    <a:pt x="309219" y="33286"/>
                  </a:lnTo>
                  <a:lnTo>
                    <a:pt x="305181" y="30264"/>
                  </a:lnTo>
                  <a:lnTo>
                    <a:pt x="303657" y="29248"/>
                  </a:lnTo>
                  <a:lnTo>
                    <a:pt x="300126" y="29248"/>
                  </a:lnTo>
                  <a:lnTo>
                    <a:pt x="298107" y="29756"/>
                  </a:lnTo>
                  <a:lnTo>
                    <a:pt x="296583" y="30264"/>
                  </a:lnTo>
                  <a:lnTo>
                    <a:pt x="295579" y="30264"/>
                  </a:lnTo>
                  <a:lnTo>
                    <a:pt x="294563" y="31775"/>
                  </a:lnTo>
                  <a:lnTo>
                    <a:pt x="296087" y="34290"/>
                  </a:lnTo>
                  <a:lnTo>
                    <a:pt x="298107" y="36817"/>
                  </a:lnTo>
                  <a:lnTo>
                    <a:pt x="308711" y="49428"/>
                  </a:lnTo>
                  <a:lnTo>
                    <a:pt x="317474" y="48323"/>
                  </a:lnTo>
                  <a:lnTo>
                    <a:pt x="326898" y="46647"/>
                  </a:lnTo>
                  <a:lnTo>
                    <a:pt x="336702" y="44602"/>
                  </a:lnTo>
                  <a:lnTo>
                    <a:pt x="346608" y="42367"/>
                  </a:lnTo>
                  <a:lnTo>
                    <a:pt x="338023" y="63550"/>
                  </a:lnTo>
                  <a:lnTo>
                    <a:pt x="337515" y="65062"/>
                  </a:lnTo>
                  <a:lnTo>
                    <a:pt x="337515" y="67081"/>
                  </a:lnTo>
                  <a:lnTo>
                    <a:pt x="340042" y="67081"/>
                  </a:lnTo>
                  <a:lnTo>
                    <a:pt x="341045" y="66573"/>
                  </a:lnTo>
                  <a:lnTo>
                    <a:pt x="342061" y="66573"/>
                  </a:lnTo>
                  <a:lnTo>
                    <a:pt x="343065" y="66078"/>
                  </a:lnTo>
                  <a:lnTo>
                    <a:pt x="347116" y="64554"/>
                  </a:lnTo>
                  <a:lnTo>
                    <a:pt x="348627" y="64058"/>
                  </a:lnTo>
                  <a:lnTo>
                    <a:pt x="349643" y="63042"/>
                  </a:lnTo>
                  <a:lnTo>
                    <a:pt x="350647" y="61531"/>
                  </a:lnTo>
                  <a:lnTo>
                    <a:pt x="353212" y="58077"/>
                  </a:lnTo>
                  <a:lnTo>
                    <a:pt x="358292" y="50939"/>
                  </a:lnTo>
                  <a:lnTo>
                    <a:pt x="364439" y="42367"/>
                  </a:lnTo>
                  <a:lnTo>
                    <a:pt x="367830" y="37820"/>
                  </a:lnTo>
                  <a:lnTo>
                    <a:pt x="369341" y="35801"/>
                  </a:lnTo>
                  <a:lnTo>
                    <a:pt x="374904" y="33794"/>
                  </a:lnTo>
                  <a:lnTo>
                    <a:pt x="379958" y="31775"/>
                  </a:lnTo>
                  <a:lnTo>
                    <a:pt x="383489" y="30264"/>
                  </a:lnTo>
                  <a:lnTo>
                    <a:pt x="397637" y="23698"/>
                  </a:lnTo>
                  <a:lnTo>
                    <a:pt x="398780" y="22694"/>
                  </a:lnTo>
                  <a:lnTo>
                    <a:pt x="402069" y="19773"/>
                  </a:lnTo>
                  <a:lnTo>
                    <a:pt x="402183" y="11595"/>
                  </a:lnTo>
                  <a:close/>
                </a:path>
                <a:path w="418464" h="278764">
                  <a:moveTo>
                    <a:pt x="417842" y="241604"/>
                  </a:moveTo>
                  <a:lnTo>
                    <a:pt x="416839" y="240601"/>
                  </a:lnTo>
                  <a:lnTo>
                    <a:pt x="215239" y="1003"/>
                  </a:lnTo>
                  <a:lnTo>
                    <a:pt x="214731" y="495"/>
                  </a:lnTo>
                  <a:lnTo>
                    <a:pt x="213728" y="0"/>
                  </a:lnTo>
                  <a:lnTo>
                    <a:pt x="211201" y="0"/>
                  </a:lnTo>
                  <a:lnTo>
                    <a:pt x="210185" y="1003"/>
                  </a:lnTo>
                  <a:lnTo>
                    <a:pt x="97523" y="126098"/>
                  </a:lnTo>
                  <a:lnTo>
                    <a:pt x="118237" y="91287"/>
                  </a:lnTo>
                  <a:lnTo>
                    <a:pt x="93980" y="66078"/>
                  </a:lnTo>
                  <a:lnTo>
                    <a:pt x="93472" y="65062"/>
                  </a:lnTo>
                  <a:lnTo>
                    <a:pt x="92468" y="64554"/>
                  </a:lnTo>
                  <a:lnTo>
                    <a:pt x="90449" y="64554"/>
                  </a:lnTo>
                  <a:lnTo>
                    <a:pt x="89433" y="65062"/>
                  </a:lnTo>
                  <a:lnTo>
                    <a:pt x="88925" y="66078"/>
                  </a:lnTo>
                  <a:lnTo>
                    <a:pt x="0" y="167957"/>
                  </a:lnTo>
                  <a:lnTo>
                    <a:pt x="101612" y="181165"/>
                  </a:lnTo>
                  <a:lnTo>
                    <a:pt x="181013" y="194945"/>
                  </a:lnTo>
                  <a:lnTo>
                    <a:pt x="240538" y="209080"/>
                  </a:lnTo>
                  <a:lnTo>
                    <a:pt x="282498" y="223380"/>
                  </a:lnTo>
                  <a:lnTo>
                    <a:pt x="323075" y="251739"/>
                  </a:lnTo>
                  <a:lnTo>
                    <a:pt x="326326" y="265391"/>
                  </a:lnTo>
                  <a:lnTo>
                    <a:pt x="321348" y="278434"/>
                  </a:lnTo>
                  <a:lnTo>
                    <a:pt x="377926" y="259257"/>
                  </a:lnTo>
                  <a:lnTo>
                    <a:pt x="415315" y="246151"/>
                  </a:lnTo>
                  <a:lnTo>
                    <a:pt x="416331" y="245643"/>
                  </a:lnTo>
                  <a:lnTo>
                    <a:pt x="417347" y="244627"/>
                  </a:lnTo>
                  <a:lnTo>
                    <a:pt x="417842" y="243624"/>
                  </a:lnTo>
                  <a:lnTo>
                    <a:pt x="417842" y="241604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0" y="7620"/>
            <a:ext cx="12186863" cy="454085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984240" y="5624649"/>
            <a:ext cx="55346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Trebuchet MS"/>
                <a:cs typeface="Trebuchet MS"/>
              </a:rPr>
              <a:t>CDOT Clean</a:t>
            </a:r>
            <a:r>
              <a:rPr sz="3600" spc="-185" dirty="0">
                <a:latin typeface="Trebuchet MS"/>
                <a:cs typeface="Trebuchet MS"/>
              </a:rPr>
              <a:t> </a:t>
            </a:r>
            <a:r>
              <a:rPr sz="3600" spc="-30" dirty="0">
                <a:latin typeface="Trebuchet MS"/>
                <a:cs typeface="Trebuchet MS"/>
              </a:rPr>
              <a:t>Transportation</a:t>
            </a:r>
            <a:endParaRPr sz="36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66879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5084" y="288523"/>
            <a:ext cx="71501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solidFill>
                  <a:srgbClr val="000000"/>
                </a:solidFill>
                <a:latin typeface="Trebuchet MS"/>
                <a:cs typeface="Trebuchet MS"/>
              </a:rPr>
              <a:t>Defining Our </a:t>
            </a:r>
            <a:r>
              <a:rPr sz="3200" b="0" spc="-30" dirty="0">
                <a:solidFill>
                  <a:srgbClr val="000000"/>
                </a:solidFill>
                <a:latin typeface="Trebuchet MS"/>
                <a:cs typeface="Trebuchet MS"/>
              </a:rPr>
              <a:t>Transportation</a:t>
            </a:r>
            <a:r>
              <a:rPr sz="3200" b="0" spc="-5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200" b="0" dirty="0">
                <a:solidFill>
                  <a:srgbClr val="000000"/>
                </a:solidFill>
                <a:latin typeface="Trebuchet MS"/>
                <a:cs typeface="Trebuchet MS"/>
              </a:rPr>
              <a:t>Challenges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3063" y="1632204"/>
            <a:ext cx="4885943" cy="3774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106667" y="1456944"/>
            <a:ext cx="4815840" cy="3999865"/>
            <a:chOff x="6106667" y="1456944"/>
            <a:chExt cx="4815840" cy="3999865"/>
          </a:xfrm>
        </p:grpSpPr>
        <p:sp>
          <p:nvSpPr>
            <p:cNvPr id="5" name="object 5"/>
            <p:cNvSpPr/>
            <p:nvPr/>
          </p:nvSpPr>
          <p:spPr>
            <a:xfrm>
              <a:off x="6359652" y="1659636"/>
              <a:ext cx="4237820" cy="379715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06667" y="1456944"/>
              <a:ext cx="4815839" cy="30784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110478" y="1457705"/>
            <a:ext cx="4733925" cy="3997960"/>
          </a:xfrm>
          <a:prstGeom prst="rect">
            <a:avLst/>
          </a:prstGeom>
          <a:ln w="19811">
            <a:solidFill>
              <a:srgbClr val="000F5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81915">
              <a:lnSpc>
                <a:spcPct val="100000"/>
              </a:lnSpc>
              <a:spcBef>
                <a:spcPts val="325"/>
              </a:spcBef>
            </a:pPr>
            <a:r>
              <a:rPr sz="1050" b="1" dirty="0">
                <a:latin typeface="Trebuchet MS"/>
                <a:cs typeface="Trebuchet MS"/>
              </a:rPr>
              <a:t>COLORADO</a:t>
            </a:r>
            <a:r>
              <a:rPr sz="1050" b="1" spc="-55" dirty="0">
                <a:latin typeface="Trebuchet MS"/>
                <a:cs typeface="Trebuchet MS"/>
              </a:rPr>
              <a:t> </a:t>
            </a:r>
            <a:r>
              <a:rPr sz="1050" b="1" spc="-5" dirty="0">
                <a:latin typeface="Trebuchet MS"/>
                <a:cs typeface="Trebuchet MS"/>
              </a:rPr>
              <a:t>COUNTIES</a:t>
            </a:r>
            <a:r>
              <a:rPr sz="1050" b="1" spc="-45" dirty="0">
                <a:latin typeface="Trebuchet MS"/>
                <a:cs typeface="Trebuchet MS"/>
              </a:rPr>
              <a:t> </a:t>
            </a:r>
            <a:r>
              <a:rPr sz="1050" b="1" dirty="0">
                <a:latin typeface="Trebuchet MS"/>
                <a:cs typeface="Trebuchet MS"/>
              </a:rPr>
              <a:t>IMPACTED</a:t>
            </a:r>
            <a:r>
              <a:rPr sz="1050" b="1" spc="-40" dirty="0">
                <a:latin typeface="Trebuchet MS"/>
                <a:cs typeface="Trebuchet MS"/>
              </a:rPr>
              <a:t> </a:t>
            </a:r>
            <a:r>
              <a:rPr sz="1050" b="1" dirty="0">
                <a:latin typeface="Trebuchet MS"/>
                <a:cs typeface="Trebuchet MS"/>
              </a:rPr>
              <a:t>BY</a:t>
            </a:r>
            <a:r>
              <a:rPr sz="1050" b="1" spc="-5" dirty="0">
                <a:latin typeface="Trebuchet MS"/>
                <a:cs typeface="Trebuchet MS"/>
              </a:rPr>
              <a:t> </a:t>
            </a:r>
            <a:r>
              <a:rPr sz="1050" b="1" dirty="0">
                <a:latin typeface="Trebuchet MS"/>
                <a:cs typeface="Trebuchet MS"/>
              </a:rPr>
              <a:t>AGING</a:t>
            </a:r>
            <a:r>
              <a:rPr sz="1050" b="1" spc="-45" dirty="0">
                <a:latin typeface="Trebuchet MS"/>
                <a:cs typeface="Trebuchet MS"/>
              </a:rPr>
              <a:t> </a:t>
            </a:r>
            <a:r>
              <a:rPr sz="1050" b="1" dirty="0">
                <a:latin typeface="Trebuchet MS"/>
                <a:cs typeface="Trebuchet MS"/>
              </a:rPr>
              <a:t>RESIDENTS</a:t>
            </a:r>
            <a:r>
              <a:rPr sz="1050" b="1" spc="-45" dirty="0">
                <a:latin typeface="Trebuchet MS"/>
                <a:cs typeface="Trebuchet MS"/>
              </a:rPr>
              <a:t> </a:t>
            </a:r>
            <a:r>
              <a:rPr sz="1050" b="1" dirty="0">
                <a:latin typeface="Trebuchet MS"/>
                <a:cs typeface="Trebuchet MS"/>
              </a:rPr>
              <a:t>AND</a:t>
            </a:r>
            <a:r>
              <a:rPr sz="1050" b="1" spc="-40" dirty="0">
                <a:latin typeface="Trebuchet MS"/>
                <a:cs typeface="Trebuchet MS"/>
              </a:rPr>
              <a:t> </a:t>
            </a:r>
            <a:r>
              <a:rPr sz="1050" b="1" dirty="0">
                <a:latin typeface="Trebuchet MS"/>
                <a:cs typeface="Trebuchet MS"/>
              </a:rPr>
              <a:t>TRANSIT</a:t>
            </a:r>
            <a:r>
              <a:rPr sz="1050" b="1" spc="-55" dirty="0">
                <a:latin typeface="Trebuchet MS"/>
                <a:cs typeface="Trebuchet MS"/>
              </a:rPr>
              <a:t> </a:t>
            </a:r>
            <a:r>
              <a:rPr sz="1050" b="1" dirty="0">
                <a:latin typeface="Trebuchet MS"/>
                <a:cs typeface="Trebuchet MS"/>
              </a:rPr>
              <a:t>NEEDS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79576" y="5582411"/>
            <a:ext cx="2354579" cy="513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10993" y="5638102"/>
            <a:ext cx="2071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Trebuchet MS"/>
                <a:cs typeface="Trebuchet MS"/>
              </a:rPr>
              <a:t>POPULATION</a:t>
            </a:r>
            <a:r>
              <a:rPr sz="1800" b="1" spc="-35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BOOM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17904" y="5989320"/>
            <a:ext cx="1485899" cy="6019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3963923" y="5570220"/>
            <a:ext cx="7576184" cy="520065"/>
            <a:chOff x="3963923" y="5570220"/>
            <a:chExt cx="7576184" cy="520065"/>
          </a:xfrm>
        </p:grpSpPr>
        <p:sp>
          <p:nvSpPr>
            <p:cNvPr id="12" name="object 12"/>
            <p:cNvSpPr/>
            <p:nvPr/>
          </p:nvSpPr>
          <p:spPr>
            <a:xfrm>
              <a:off x="3963923" y="5576316"/>
              <a:ext cx="3968495" cy="5135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955280" y="5570220"/>
              <a:ext cx="723899" cy="51358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71332" y="5570220"/>
              <a:ext cx="1505710" cy="5135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69195" y="5570220"/>
              <a:ext cx="1970531" cy="51358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094098" y="5631925"/>
            <a:ext cx="729360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04310" algn="l"/>
              </a:tabLst>
            </a:pPr>
            <a:r>
              <a:rPr sz="1800" b="1" spc="-5" dirty="0">
                <a:latin typeface="Trebuchet MS"/>
                <a:cs typeface="Trebuchet MS"/>
              </a:rPr>
              <a:t>CONGESTION </a:t>
            </a:r>
            <a:r>
              <a:rPr sz="1800" b="1" dirty="0">
                <a:latin typeface="Trebuchet MS"/>
                <a:cs typeface="Trebuchet MS"/>
              </a:rPr>
              <a:t>&amp;</a:t>
            </a:r>
            <a:r>
              <a:rPr sz="1800" b="1" spc="10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MOBILITY</a:t>
            </a:r>
            <a:r>
              <a:rPr sz="1800" b="1" spc="-45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OPTIONS	</a:t>
            </a:r>
            <a:r>
              <a:rPr sz="2700" b="1" spc="-7" baseline="1543" dirty="0">
                <a:latin typeface="Trebuchet MS"/>
                <a:cs typeface="Trebuchet MS"/>
              </a:rPr>
              <a:t>AIR QUALITY </a:t>
            </a:r>
            <a:r>
              <a:rPr sz="2700" b="1" baseline="1543" dirty="0">
                <a:latin typeface="Trebuchet MS"/>
                <a:cs typeface="Trebuchet MS"/>
              </a:rPr>
              <a:t>+ </a:t>
            </a:r>
            <a:r>
              <a:rPr sz="2700" b="1" spc="-7" baseline="1543" dirty="0">
                <a:solidFill>
                  <a:srgbClr val="FF0000"/>
                </a:solidFill>
                <a:latin typeface="Trebuchet MS"/>
                <a:cs typeface="Trebuchet MS"/>
              </a:rPr>
              <a:t>PUBLIC</a:t>
            </a:r>
            <a:r>
              <a:rPr sz="2700" b="1" spc="-112" baseline="1543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700" b="1" spc="-37" baseline="1543" dirty="0">
                <a:solidFill>
                  <a:srgbClr val="FF0000"/>
                </a:solidFill>
                <a:latin typeface="Trebuchet MS"/>
                <a:cs typeface="Trebuchet MS"/>
              </a:rPr>
              <a:t>HEALTH</a:t>
            </a:r>
            <a:endParaRPr sz="2700" baseline="1543"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046220" y="5953316"/>
            <a:ext cx="6431915" cy="711200"/>
            <a:chOff x="4046220" y="5953316"/>
            <a:chExt cx="6431915" cy="711200"/>
          </a:xfrm>
        </p:grpSpPr>
        <p:sp>
          <p:nvSpPr>
            <p:cNvPr id="18" name="object 18"/>
            <p:cNvSpPr/>
            <p:nvPr/>
          </p:nvSpPr>
          <p:spPr>
            <a:xfrm>
              <a:off x="9025120" y="5982272"/>
              <a:ext cx="1424305" cy="600710"/>
            </a:xfrm>
            <a:custGeom>
              <a:avLst/>
              <a:gdLst/>
              <a:ahLst/>
              <a:cxnLst/>
              <a:rect l="l" t="t" r="r" b="b"/>
              <a:pathLst>
                <a:path w="1424304" h="600709">
                  <a:moveTo>
                    <a:pt x="878619" y="0"/>
                  </a:moveTo>
                  <a:lnTo>
                    <a:pt x="823894" y="4121"/>
                  </a:lnTo>
                  <a:lnTo>
                    <a:pt x="775853" y="19719"/>
                  </a:lnTo>
                  <a:lnTo>
                    <a:pt x="740711" y="45605"/>
                  </a:lnTo>
                  <a:lnTo>
                    <a:pt x="731328" y="40671"/>
                  </a:lnTo>
                  <a:lnTo>
                    <a:pt x="646524" y="17958"/>
                  </a:lnTo>
                  <a:lnTo>
                    <a:pt x="592165" y="17615"/>
                  </a:lnTo>
                  <a:lnTo>
                    <a:pt x="540673" y="26668"/>
                  </a:lnTo>
                  <a:lnTo>
                    <a:pt x="495964" y="44427"/>
                  </a:lnTo>
                  <a:lnTo>
                    <a:pt x="461958" y="70205"/>
                  </a:lnTo>
                  <a:lnTo>
                    <a:pt x="428478" y="61011"/>
                  </a:lnTo>
                  <a:lnTo>
                    <a:pt x="393043" y="55164"/>
                  </a:lnTo>
                  <a:lnTo>
                    <a:pt x="356411" y="52748"/>
                  </a:lnTo>
                  <a:lnTo>
                    <a:pt x="319337" y="53848"/>
                  </a:lnTo>
                  <a:lnTo>
                    <a:pt x="261736" y="62947"/>
                  </a:lnTo>
                  <a:lnTo>
                    <a:pt x="212038" y="79820"/>
                  </a:lnTo>
                  <a:lnTo>
                    <a:pt x="172062" y="103097"/>
                  </a:lnTo>
                  <a:lnTo>
                    <a:pt x="143626" y="131405"/>
                  </a:lnTo>
                  <a:lnTo>
                    <a:pt x="128548" y="163375"/>
                  </a:lnTo>
                  <a:lnTo>
                    <a:pt x="128647" y="197637"/>
                  </a:lnTo>
                  <a:lnTo>
                    <a:pt x="127453" y="199504"/>
                  </a:lnTo>
                  <a:lnTo>
                    <a:pt x="64582" y="212217"/>
                  </a:lnTo>
                  <a:lnTo>
                    <a:pt x="18474" y="239941"/>
                  </a:lnTo>
                  <a:lnTo>
                    <a:pt x="0" y="270979"/>
                  </a:lnTo>
                  <a:lnTo>
                    <a:pt x="3482" y="302594"/>
                  </a:lnTo>
                  <a:lnTo>
                    <a:pt x="27272" y="331150"/>
                  </a:lnTo>
                  <a:lnTo>
                    <a:pt x="69719" y="353009"/>
                  </a:lnTo>
                  <a:lnTo>
                    <a:pt x="50908" y="367365"/>
                  </a:lnTo>
                  <a:lnTo>
                    <a:pt x="38101" y="383517"/>
                  </a:lnTo>
                  <a:lnTo>
                    <a:pt x="31645" y="400865"/>
                  </a:lnTo>
                  <a:lnTo>
                    <a:pt x="31886" y="418807"/>
                  </a:lnTo>
                  <a:lnTo>
                    <a:pt x="49635" y="449856"/>
                  </a:lnTo>
                  <a:lnTo>
                    <a:pt x="85573" y="473770"/>
                  </a:lnTo>
                  <a:lnTo>
                    <a:pt x="134568" y="488230"/>
                  </a:lnTo>
                  <a:lnTo>
                    <a:pt x="191487" y="490918"/>
                  </a:lnTo>
                  <a:lnTo>
                    <a:pt x="194166" y="493560"/>
                  </a:lnTo>
                  <a:lnTo>
                    <a:pt x="225043" y="517334"/>
                  </a:lnTo>
                  <a:lnTo>
                    <a:pt x="262388" y="536508"/>
                  </a:lnTo>
                  <a:lnTo>
                    <a:pt x="304795" y="550880"/>
                  </a:lnTo>
                  <a:lnTo>
                    <a:pt x="350860" y="560247"/>
                  </a:lnTo>
                  <a:lnTo>
                    <a:pt x="399179" y="564409"/>
                  </a:lnTo>
                  <a:lnTo>
                    <a:pt x="448346" y="563165"/>
                  </a:lnTo>
                  <a:lnTo>
                    <a:pt x="496957" y="556312"/>
                  </a:lnTo>
                  <a:lnTo>
                    <a:pt x="543607" y="543648"/>
                  </a:lnTo>
                  <a:lnTo>
                    <a:pt x="567603" y="560872"/>
                  </a:lnTo>
                  <a:lnTo>
                    <a:pt x="596159" y="575373"/>
                  </a:lnTo>
                  <a:lnTo>
                    <a:pt x="628592" y="586865"/>
                  </a:lnTo>
                  <a:lnTo>
                    <a:pt x="664219" y="595058"/>
                  </a:lnTo>
                  <a:lnTo>
                    <a:pt x="723192" y="600546"/>
                  </a:lnTo>
                  <a:lnTo>
                    <a:pt x="780619" y="597054"/>
                  </a:lnTo>
                  <a:lnTo>
                    <a:pt x="833853" y="585398"/>
                  </a:lnTo>
                  <a:lnTo>
                    <a:pt x="880245" y="566392"/>
                  </a:lnTo>
                  <a:lnTo>
                    <a:pt x="917149" y="540850"/>
                  </a:lnTo>
                  <a:lnTo>
                    <a:pt x="941917" y="509587"/>
                  </a:lnTo>
                  <a:lnTo>
                    <a:pt x="965117" y="516661"/>
                  </a:lnTo>
                  <a:lnTo>
                    <a:pt x="989675" y="521823"/>
                  </a:lnTo>
                  <a:lnTo>
                    <a:pt x="1015233" y="525014"/>
                  </a:lnTo>
                  <a:lnTo>
                    <a:pt x="1041434" y="526173"/>
                  </a:lnTo>
                  <a:lnTo>
                    <a:pt x="1101825" y="520875"/>
                  </a:lnTo>
                  <a:lnTo>
                    <a:pt x="1154423" y="505592"/>
                  </a:lnTo>
                  <a:lnTo>
                    <a:pt x="1196060" y="482111"/>
                  </a:lnTo>
                  <a:lnTo>
                    <a:pt x="1223567" y="452219"/>
                  </a:lnTo>
                  <a:lnTo>
                    <a:pt x="1233776" y="417703"/>
                  </a:lnTo>
                  <a:lnTo>
                    <a:pt x="1261865" y="414337"/>
                  </a:lnTo>
                  <a:lnTo>
                    <a:pt x="1314439" y="401647"/>
                  </a:lnTo>
                  <a:lnTo>
                    <a:pt x="1380522" y="368096"/>
                  </a:lnTo>
                  <a:lnTo>
                    <a:pt x="1409135" y="339202"/>
                  </a:lnTo>
                  <a:lnTo>
                    <a:pt x="1423879" y="274736"/>
                  </a:lnTo>
                  <a:lnTo>
                    <a:pt x="1409227" y="242591"/>
                  </a:lnTo>
                  <a:lnTo>
                    <a:pt x="1379368" y="212788"/>
                  </a:lnTo>
                  <a:lnTo>
                    <a:pt x="1382594" y="208470"/>
                  </a:lnTo>
                  <a:lnTo>
                    <a:pt x="1385287" y="204038"/>
                  </a:lnTo>
                  <a:lnTo>
                    <a:pt x="1387433" y="199504"/>
                  </a:lnTo>
                  <a:lnTo>
                    <a:pt x="1393388" y="167318"/>
                  </a:lnTo>
                  <a:lnTo>
                    <a:pt x="1381978" y="136770"/>
                  </a:lnTo>
                  <a:lnTo>
                    <a:pt x="1355239" y="109905"/>
                  </a:lnTo>
                  <a:lnTo>
                    <a:pt x="1315205" y="88767"/>
                  </a:lnTo>
                  <a:lnTo>
                    <a:pt x="1263913" y="75399"/>
                  </a:lnTo>
                  <a:lnTo>
                    <a:pt x="1256672" y="60118"/>
                  </a:lnTo>
                  <a:lnTo>
                    <a:pt x="1229328" y="32974"/>
                  </a:lnTo>
                  <a:lnTo>
                    <a:pt x="1165929" y="6557"/>
                  </a:lnTo>
                  <a:lnTo>
                    <a:pt x="1117676" y="213"/>
                  </a:lnTo>
                  <a:lnTo>
                    <a:pt x="1068796" y="2520"/>
                  </a:lnTo>
                  <a:lnTo>
                    <a:pt x="1023012" y="13303"/>
                  </a:lnTo>
                  <a:lnTo>
                    <a:pt x="984043" y="32385"/>
                  </a:lnTo>
                  <a:lnTo>
                    <a:pt x="973333" y="25215"/>
                  </a:lnTo>
                  <a:lnTo>
                    <a:pt x="961310" y="18813"/>
                  </a:lnTo>
                  <a:lnTo>
                    <a:pt x="948095" y="13237"/>
                  </a:lnTo>
                  <a:lnTo>
                    <a:pt x="933814" y="8547"/>
                  </a:lnTo>
                  <a:lnTo>
                    <a:pt x="8786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025120" y="5982272"/>
              <a:ext cx="1424305" cy="600710"/>
            </a:xfrm>
            <a:custGeom>
              <a:avLst/>
              <a:gdLst/>
              <a:ahLst/>
              <a:cxnLst/>
              <a:rect l="l" t="t" r="r" b="b"/>
              <a:pathLst>
                <a:path w="1424304" h="600709">
                  <a:moveTo>
                    <a:pt x="128647" y="197637"/>
                  </a:moveTo>
                  <a:lnTo>
                    <a:pt x="143626" y="131405"/>
                  </a:lnTo>
                  <a:lnTo>
                    <a:pt x="172062" y="103097"/>
                  </a:lnTo>
                  <a:lnTo>
                    <a:pt x="212038" y="79820"/>
                  </a:lnTo>
                  <a:lnTo>
                    <a:pt x="261736" y="62947"/>
                  </a:lnTo>
                  <a:lnTo>
                    <a:pt x="319337" y="53848"/>
                  </a:lnTo>
                  <a:lnTo>
                    <a:pt x="356411" y="52748"/>
                  </a:lnTo>
                  <a:lnTo>
                    <a:pt x="393043" y="55164"/>
                  </a:lnTo>
                  <a:lnTo>
                    <a:pt x="428478" y="61011"/>
                  </a:lnTo>
                  <a:lnTo>
                    <a:pt x="461958" y="70205"/>
                  </a:lnTo>
                  <a:lnTo>
                    <a:pt x="495964" y="44427"/>
                  </a:lnTo>
                  <a:lnTo>
                    <a:pt x="540673" y="26668"/>
                  </a:lnTo>
                  <a:lnTo>
                    <a:pt x="592165" y="17615"/>
                  </a:lnTo>
                  <a:lnTo>
                    <a:pt x="646524" y="17958"/>
                  </a:lnTo>
                  <a:lnTo>
                    <a:pt x="699829" y="28384"/>
                  </a:lnTo>
                  <a:lnTo>
                    <a:pt x="740711" y="45605"/>
                  </a:lnTo>
                  <a:lnTo>
                    <a:pt x="775853" y="19719"/>
                  </a:lnTo>
                  <a:lnTo>
                    <a:pt x="823894" y="4121"/>
                  </a:lnTo>
                  <a:lnTo>
                    <a:pt x="878619" y="0"/>
                  </a:lnTo>
                  <a:lnTo>
                    <a:pt x="933814" y="8547"/>
                  </a:lnTo>
                  <a:lnTo>
                    <a:pt x="948095" y="13237"/>
                  </a:lnTo>
                  <a:lnTo>
                    <a:pt x="961310" y="18813"/>
                  </a:lnTo>
                  <a:lnTo>
                    <a:pt x="973333" y="25215"/>
                  </a:lnTo>
                  <a:lnTo>
                    <a:pt x="984043" y="32385"/>
                  </a:lnTo>
                  <a:lnTo>
                    <a:pt x="1023012" y="13303"/>
                  </a:lnTo>
                  <a:lnTo>
                    <a:pt x="1068796" y="2520"/>
                  </a:lnTo>
                  <a:lnTo>
                    <a:pt x="1117676" y="213"/>
                  </a:lnTo>
                  <a:lnTo>
                    <a:pt x="1165929" y="6557"/>
                  </a:lnTo>
                  <a:lnTo>
                    <a:pt x="1209836" y="21729"/>
                  </a:lnTo>
                  <a:lnTo>
                    <a:pt x="1245042" y="45873"/>
                  </a:lnTo>
                  <a:lnTo>
                    <a:pt x="1263913" y="75399"/>
                  </a:lnTo>
                  <a:lnTo>
                    <a:pt x="1315205" y="88767"/>
                  </a:lnTo>
                  <a:lnTo>
                    <a:pt x="1355239" y="109905"/>
                  </a:lnTo>
                  <a:lnTo>
                    <a:pt x="1381978" y="136770"/>
                  </a:lnTo>
                  <a:lnTo>
                    <a:pt x="1393388" y="167318"/>
                  </a:lnTo>
                  <a:lnTo>
                    <a:pt x="1387433" y="199504"/>
                  </a:lnTo>
                  <a:lnTo>
                    <a:pt x="1385287" y="204038"/>
                  </a:lnTo>
                  <a:lnTo>
                    <a:pt x="1382594" y="208470"/>
                  </a:lnTo>
                  <a:lnTo>
                    <a:pt x="1379368" y="212788"/>
                  </a:lnTo>
                  <a:lnTo>
                    <a:pt x="1409227" y="242591"/>
                  </a:lnTo>
                  <a:lnTo>
                    <a:pt x="1423879" y="274736"/>
                  </a:lnTo>
                  <a:lnTo>
                    <a:pt x="1423718" y="307511"/>
                  </a:lnTo>
                  <a:lnTo>
                    <a:pt x="1409135" y="339202"/>
                  </a:lnTo>
                  <a:lnTo>
                    <a:pt x="1380522" y="368096"/>
                  </a:lnTo>
                  <a:lnTo>
                    <a:pt x="1338271" y="392480"/>
                  </a:lnTo>
                  <a:lnTo>
                    <a:pt x="1288862" y="408959"/>
                  </a:lnTo>
                  <a:lnTo>
                    <a:pt x="1233776" y="417703"/>
                  </a:lnTo>
                  <a:lnTo>
                    <a:pt x="1223567" y="452219"/>
                  </a:lnTo>
                  <a:lnTo>
                    <a:pt x="1196060" y="482111"/>
                  </a:lnTo>
                  <a:lnTo>
                    <a:pt x="1154423" y="505592"/>
                  </a:lnTo>
                  <a:lnTo>
                    <a:pt x="1101825" y="520875"/>
                  </a:lnTo>
                  <a:lnTo>
                    <a:pt x="1041434" y="526173"/>
                  </a:lnTo>
                  <a:lnTo>
                    <a:pt x="1015233" y="525014"/>
                  </a:lnTo>
                  <a:lnTo>
                    <a:pt x="989675" y="521823"/>
                  </a:lnTo>
                  <a:lnTo>
                    <a:pt x="965117" y="516661"/>
                  </a:lnTo>
                  <a:lnTo>
                    <a:pt x="941917" y="509587"/>
                  </a:lnTo>
                  <a:lnTo>
                    <a:pt x="917149" y="540850"/>
                  </a:lnTo>
                  <a:lnTo>
                    <a:pt x="880245" y="566392"/>
                  </a:lnTo>
                  <a:lnTo>
                    <a:pt x="833853" y="585398"/>
                  </a:lnTo>
                  <a:lnTo>
                    <a:pt x="780619" y="597054"/>
                  </a:lnTo>
                  <a:lnTo>
                    <a:pt x="723192" y="600546"/>
                  </a:lnTo>
                  <a:lnTo>
                    <a:pt x="664219" y="595058"/>
                  </a:lnTo>
                  <a:lnTo>
                    <a:pt x="628592" y="586865"/>
                  </a:lnTo>
                  <a:lnTo>
                    <a:pt x="596159" y="575373"/>
                  </a:lnTo>
                  <a:lnTo>
                    <a:pt x="567603" y="560872"/>
                  </a:lnTo>
                  <a:lnTo>
                    <a:pt x="543607" y="543648"/>
                  </a:lnTo>
                  <a:lnTo>
                    <a:pt x="496957" y="556312"/>
                  </a:lnTo>
                  <a:lnTo>
                    <a:pt x="448346" y="563165"/>
                  </a:lnTo>
                  <a:lnTo>
                    <a:pt x="399179" y="564409"/>
                  </a:lnTo>
                  <a:lnTo>
                    <a:pt x="350860" y="560247"/>
                  </a:lnTo>
                  <a:lnTo>
                    <a:pt x="304795" y="550880"/>
                  </a:lnTo>
                  <a:lnTo>
                    <a:pt x="262388" y="536508"/>
                  </a:lnTo>
                  <a:lnTo>
                    <a:pt x="225043" y="517334"/>
                  </a:lnTo>
                  <a:lnTo>
                    <a:pt x="194166" y="493560"/>
                  </a:lnTo>
                  <a:lnTo>
                    <a:pt x="191487" y="490918"/>
                  </a:lnTo>
                  <a:lnTo>
                    <a:pt x="134568" y="488230"/>
                  </a:lnTo>
                  <a:lnTo>
                    <a:pt x="85573" y="473770"/>
                  </a:lnTo>
                  <a:lnTo>
                    <a:pt x="49635" y="449856"/>
                  </a:lnTo>
                  <a:lnTo>
                    <a:pt x="31886" y="418807"/>
                  </a:lnTo>
                  <a:lnTo>
                    <a:pt x="31645" y="400865"/>
                  </a:lnTo>
                  <a:lnTo>
                    <a:pt x="38101" y="383517"/>
                  </a:lnTo>
                  <a:lnTo>
                    <a:pt x="50908" y="367365"/>
                  </a:lnTo>
                  <a:lnTo>
                    <a:pt x="69719" y="353009"/>
                  </a:lnTo>
                  <a:lnTo>
                    <a:pt x="27272" y="331150"/>
                  </a:lnTo>
                  <a:lnTo>
                    <a:pt x="3482" y="302594"/>
                  </a:lnTo>
                  <a:lnTo>
                    <a:pt x="0" y="270979"/>
                  </a:lnTo>
                  <a:lnTo>
                    <a:pt x="18474" y="239941"/>
                  </a:lnTo>
                  <a:lnTo>
                    <a:pt x="38849" y="224418"/>
                  </a:lnTo>
                  <a:lnTo>
                    <a:pt x="64582" y="212217"/>
                  </a:lnTo>
                  <a:lnTo>
                    <a:pt x="94505" y="203768"/>
                  </a:lnTo>
                  <a:lnTo>
                    <a:pt x="127453" y="199504"/>
                  </a:lnTo>
                  <a:lnTo>
                    <a:pt x="128647" y="197637"/>
                  </a:lnTo>
                  <a:close/>
                </a:path>
              </a:pathLst>
            </a:custGeom>
            <a:ln w="57912">
              <a:solidFill>
                <a:srgbClr val="EF74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096371" y="6012704"/>
              <a:ext cx="1307465" cy="511175"/>
            </a:xfrm>
            <a:custGeom>
              <a:avLst/>
              <a:gdLst/>
              <a:ahLst/>
              <a:cxnLst/>
              <a:rect l="l" t="t" r="r" b="b"/>
              <a:pathLst>
                <a:path w="1307465" h="511175">
                  <a:moveTo>
                    <a:pt x="83553" y="331317"/>
                  </a:moveTo>
                  <a:lnTo>
                    <a:pt x="61745" y="331337"/>
                  </a:lnTo>
                  <a:lnTo>
                    <a:pt x="40305" y="329466"/>
                  </a:lnTo>
                  <a:lnTo>
                    <a:pt x="19600" y="325752"/>
                  </a:lnTo>
                  <a:lnTo>
                    <a:pt x="0" y="320243"/>
                  </a:lnTo>
                </a:path>
                <a:path w="1307465" h="511175">
                  <a:moveTo>
                    <a:pt x="157276" y="452551"/>
                  </a:moveTo>
                  <a:lnTo>
                    <a:pt x="148377" y="454391"/>
                  </a:lnTo>
                  <a:lnTo>
                    <a:pt x="139299" y="455890"/>
                  </a:lnTo>
                  <a:lnTo>
                    <a:pt x="130069" y="457043"/>
                  </a:lnTo>
                  <a:lnTo>
                    <a:pt x="120713" y="457847"/>
                  </a:lnTo>
                </a:path>
                <a:path w="1307465" h="511175">
                  <a:moveTo>
                    <a:pt x="472274" y="510806"/>
                  </a:moveTo>
                  <a:lnTo>
                    <a:pt x="465933" y="505017"/>
                  </a:lnTo>
                  <a:lnTo>
                    <a:pt x="460140" y="499048"/>
                  </a:lnTo>
                  <a:lnTo>
                    <a:pt x="454908" y="492909"/>
                  </a:lnTo>
                  <a:lnTo>
                    <a:pt x="450253" y="486613"/>
                  </a:lnTo>
                </a:path>
                <a:path w="1307465" h="511175">
                  <a:moveTo>
                    <a:pt x="879601" y="450494"/>
                  </a:moveTo>
                  <a:lnTo>
                    <a:pt x="878321" y="457218"/>
                  </a:lnTo>
                  <a:lnTo>
                    <a:pt x="876426" y="463892"/>
                  </a:lnTo>
                  <a:lnTo>
                    <a:pt x="873922" y="470500"/>
                  </a:lnTo>
                  <a:lnTo>
                    <a:pt x="870813" y="477024"/>
                  </a:lnTo>
                </a:path>
                <a:path w="1307465" h="511175">
                  <a:moveTo>
                    <a:pt x="1054493" y="286524"/>
                  </a:moveTo>
                  <a:lnTo>
                    <a:pt x="1099226" y="303879"/>
                  </a:lnTo>
                  <a:lnTo>
                    <a:pt x="1133130" y="327229"/>
                  </a:lnTo>
                  <a:lnTo>
                    <a:pt x="1154525" y="355020"/>
                  </a:lnTo>
                  <a:lnTo>
                    <a:pt x="1161732" y="385698"/>
                  </a:lnTo>
                </a:path>
                <a:path w="1307465" h="511175">
                  <a:moveTo>
                    <a:pt x="1307452" y="180886"/>
                  </a:moveTo>
                  <a:lnTo>
                    <a:pt x="1298385" y="191329"/>
                  </a:lnTo>
                  <a:lnTo>
                    <a:pt x="1287324" y="201069"/>
                  </a:lnTo>
                  <a:lnTo>
                    <a:pt x="1274389" y="210014"/>
                  </a:lnTo>
                  <a:lnTo>
                    <a:pt x="1259700" y="218071"/>
                  </a:lnTo>
                </a:path>
                <a:path w="1307465" h="511175">
                  <a:moveTo>
                    <a:pt x="1192860" y="42887"/>
                  </a:moveTo>
                  <a:lnTo>
                    <a:pt x="1194688" y="48679"/>
                  </a:lnTo>
                  <a:lnTo>
                    <a:pt x="1195527" y="54571"/>
                  </a:lnTo>
                  <a:lnTo>
                    <a:pt x="1195387" y="60451"/>
                  </a:lnTo>
                </a:path>
                <a:path w="1307465" h="511175">
                  <a:moveTo>
                    <a:pt x="887882" y="22402"/>
                  </a:moveTo>
                  <a:lnTo>
                    <a:pt x="892924" y="16434"/>
                  </a:lnTo>
                  <a:lnTo>
                    <a:pt x="898699" y="10696"/>
                  </a:lnTo>
                  <a:lnTo>
                    <a:pt x="905184" y="5211"/>
                  </a:lnTo>
                  <a:lnTo>
                    <a:pt x="912355" y="0"/>
                  </a:lnTo>
                </a:path>
                <a:path w="1307465" h="511175">
                  <a:moveTo>
                    <a:pt x="659066" y="33070"/>
                  </a:moveTo>
                  <a:lnTo>
                    <a:pt x="661606" y="26377"/>
                  </a:lnTo>
                  <a:lnTo>
                    <a:pt x="665594" y="19888"/>
                  </a:lnTo>
                  <a:lnTo>
                    <a:pt x="670915" y="13754"/>
                  </a:lnTo>
                </a:path>
                <a:path w="1307465" h="511175">
                  <a:moveTo>
                    <a:pt x="390537" y="39636"/>
                  </a:moveTo>
                  <a:lnTo>
                    <a:pt x="401989" y="43756"/>
                  </a:lnTo>
                  <a:lnTo>
                    <a:pt x="412970" y="48261"/>
                  </a:lnTo>
                  <a:lnTo>
                    <a:pt x="423454" y="53140"/>
                  </a:lnTo>
                  <a:lnTo>
                    <a:pt x="433412" y="58381"/>
                  </a:lnTo>
                </a:path>
                <a:path w="1307465" h="511175">
                  <a:moveTo>
                    <a:pt x="64884" y="186931"/>
                  </a:moveTo>
                  <a:lnTo>
                    <a:pt x="61480" y="180479"/>
                  </a:lnTo>
                  <a:lnTo>
                    <a:pt x="58978" y="173888"/>
                  </a:lnTo>
                  <a:lnTo>
                    <a:pt x="57403" y="167208"/>
                  </a:lnTo>
                </a:path>
              </a:pathLst>
            </a:custGeom>
            <a:ln w="57912">
              <a:solidFill>
                <a:srgbClr val="EF74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26608" y="6100572"/>
              <a:ext cx="1195318" cy="54194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856476" y="6031992"/>
              <a:ext cx="1006830" cy="59615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46220" y="5995416"/>
              <a:ext cx="1618487" cy="66903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87213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5256" y="1304544"/>
            <a:ext cx="10597872" cy="2196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78582" y="312139"/>
            <a:ext cx="52101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5" dirty="0">
                <a:solidFill>
                  <a:srgbClr val="000000"/>
                </a:solidFill>
                <a:latin typeface="Trebuchet MS"/>
                <a:cs typeface="Trebuchet MS"/>
              </a:rPr>
              <a:t>Office of Innovative</a:t>
            </a:r>
            <a:r>
              <a:rPr sz="3200" b="0" spc="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200" b="0" spc="-5" dirty="0">
                <a:solidFill>
                  <a:srgbClr val="000000"/>
                </a:solidFill>
                <a:latin typeface="Trebuchet MS"/>
                <a:cs typeface="Trebuchet MS"/>
              </a:rPr>
              <a:t>Mobility</a:t>
            </a:r>
            <a:endParaRPr sz="32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35451" y="4727194"/>
            <a:ext cx="7672070" cy="436245"/>
            <a:chOff x="2235451" y="4727194"/>
            <a:chExt cx="7672070" cy="436245"/>
          </a:xfrm>
        </p:grpSpPr>
        <p:sp>
          <p:nvSpPr>
            <p:cNvPr id="5" name="object 5"/>
            <p:cNvSpPr/>
            <p:nvPr/>
          </p:nvSpPr>
          <p:spPr>
            <a:xfrm>
              <a:off x="6071616" y="4733544"/>
              <a:ext cx="3829685" cy="423545"/>
            </a:xfrm>
            <a:custGeom>
              <a:avLst/>
              <a:gdLst/>
              <a:ahLst/>
              <a:cxnLst/>
              <a:rect l="l" t="t" r="r" b="b"/>
              <a:pathLst>
                <a:path w="3829684" h="423545">
                  <a:moveTo>
                    <a:pt x="0" y="0"/>
                  </a:moveTo>
                  <a:lnTo>
                    <a:pt x="0" y="211493"/>
                  </a:lnTo>
                  <a:lnTo>
                    <a:pt x="3829316" y="211493"/>
                  </a:lnTo>
                  <a:lnTo>
                    <a:pt x="3829316" y="422998"/>
                  </a:lnTo>
                </a:path>
                <a:path w="3829684" h="423545">
                  <a:moveTo>
                    <a:pt x="0" y="0"/>
                  </a:moveTo>
                  <a:lnTo>
                    <a:pt x="0" y="211493"/>
                  </a:lnTo>
                  <a:lnTo>
                    <a:pt x="1276438" y="211493"/>
                  </a:lnTo>
                  <a:lnTo>
                    <a:pt x="1276438" y="422998"/>
                  </a:lnTo>
                </a:path>
              </a:pathLst>
            </a:custGeom>
            <a:ln w="12192">
              <a:solidFill>
                <a:srgbClr val="0012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94502" y="4733544"/>
              <a:ext cx="1276985" cy="423545"/>
            </a:xfrm>
            <a:custGeom>
              <a:avLst/>
              <a:gdLst/>
              <a:ahLst/>
              <a:cxnLst/>
              <a:rect l="l" t="t" r="r" b="b"/>
              <a:pathLst>
                <a:path w="1276985" h="423545">
                  <a:moveTo>
                    <a:pt x="1276438" y="0"/>
                  </a:moveTo>
                  <a:lnTo>
                    <a:pt x="1276438" y="211493"/>
                  </a:lnTo>
                  <a:lnTo>
                    <a:pt x="0" y="211493"/>
                  </a:lnTo>
                  <a:lnTo>
                    <a:pt x="0" y="422998"/>
                  </a:lnTo>
                </a:path>
              </a:pathLst>
            </a:custGeom>
            <a:ln w="12192">
              <a:solidFill>
                <a:srgbClr val="0012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41801" y="4733544"/>
              <a:ext cx="3829685" cy="423545"/>
            </a:xfrm>
            <a:custGeom>
              <a:avLst/>
              <a:gdLst/>
              <a:ahLst/>
              <a:cxnLst/>
              <a:rect l="l" t="t" r="r" b="b"/>
              <a:pathLst>
                <a:path w="3829685" h="423545">
                  <a:moveTo>
                    <a:pt x="3829316" y="0"/>
                  </a:moveTo>
                  <a:lnTo>
                    <a:pt x="3829316" y="211493"/>
                  </a:lnTo>
                  <a:lnTo>
                    <a:pt x="0" y="211493"/>
                  </a:lnTo>
                  <a:lnTo>
                    <a:pt x="0" y="422998"/>
                  </a:lnTo>
                </a:path>
              </a:pathLst>
            </a:custGeom>
            <a:ln w="12191">
              <a:solidFill>
                <a:srgbClr val="0012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483864" y="3726179"/>
            <a:ext cx="5175885" cy="1007744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200">
              <a:latin typeface="Times New Roman"/>
              <a:cs typeface="Times New Roman"/>
            </a:endParaRPr>
          </a:p>
          <a:p>
            <a:pPr marL="1823085">
              <a:lnSpc>
                <a:spcPct val="100000"/>
              </a:lnSpc>
            </a:pPr>
            <a:r>
              <a:rPr sz="2000" b="1" dirty="0">
                <a:latin typeface="Trebuchet MS"/>
                <a:cs typeface="Trebuchet MS"/>
              </a:rPr>
              <a:t>Innovative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spc="-5" dirty="0">
                <a:latin typeface="Trebuchet MS"/>
                <a:cs typeface="Trebuchet MS"/>
              </a:rPr>
              <a:t>Mobility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36720" y="3907535"/>
            <a:ext cx="688847" cy="658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170177" y="5150865"/>
            <a:ext cx="2143760" cy="1020444"/>
            <a:chOff x="1170177" y="5150865"/>
            <a:chExt cx="2143760" cy="1020444"/>
          </a:xfrm>
        </p:grpSpPr>
        <p:sp>
          <p:nvSpPr>
            <p:cNvPr id="11" name="object 11"/>
            <p:cNvSpPr/>
            <p:nvPr/>
          </p:nvSpPr>
          <p:spPr>
            <a:xfrm>
              <a:off x="1176527" y="5157215"/>
              <a:ext cx="2131060" cy="1007744"/>
            </a:xfrm>
            <a:custGeom>
              <a:avLst/>
              <a:gdLst/>
              <a:ahLst/>
              <a:cxnLst/>
              <a:rect l="l" t="t" r="r" b="b"/>
              <a:pathLst>
                <a:path w="2131060" h="1007745">
                  <a:moveTo>
                    <a:pt x="2130552" y="0"/>
                  </a:moveTo>
                  <a:lnTo>
                    <a:pt x="0" y="0"/>
                  </a:lnTo>
                  <a:lnTo>
                    <a:pt x="0" y="1007363"/>
                  </a:lnTo>
                  <a:lnTo>
                    <a:pt x="2130552" y="1007363"/>
                  </a:lnTo>
                  <a:lnTo>
                    <a:pt x="2130552" y="0"/>
                  </a:lnTo>
                  <a:close/>
                </a:path>
              </a:pathLst>
            </a:custGeom>
            <a:solidFill>
              <a:srgbClr val="0019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6527" y="5157215"/>
              <a:ext cx="2131060" cy="1007744"/>
            </a:xfrm>
            <a:custGeom>
              <a:avLst/>
              <a:gdLst/>
              <a:ahLst/>
              <a:cxnLst/>
              <a:rect l="l" t="t" r="r" b="b"/>
              <a:pathLst>
                <a:path w="2131060" h="1007745">
                  <a:moveTo>
                    <a:pt x="0" y="0"/>
                  </a:moveTo>
                  <a:lnTo>
                    <a:pt x="2130552" y="0"/>
                  </a:lnTo>
                  <a:lnTo>
                    <a:pt x="2130552" y="1007363"/>
                  </a:lnTo>
                  <a:lnTo>
                    <a:pt x="0" y="1007363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176527" y="5157215"/>
            <a:ext cx="2131060" cy="1007744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Times New Roman"/>
              <a:cs typeface="Times New Roman"/>
            </a:endParaRPr>
          </a:p>
          <a:p>
            <a:pPr marL="802640">
              <a:lnSpc>
                <a:spcPct val="100000"/>
              </a:lnSpc>
            </a:pPr>
            <a:r>
              <a:rPr sz="1600" b="1" spc="-35" dirty="0">
                <a:solidFill>
                  <a:srgbClr val="FFFFFF"/>
                </a:solidFill>
                <a:latin typeface="Trebuchet MS"/>
                <a:cs typeface="Trebuchet MS"/>
              </a:rPr>
              <a:t>Transit </a:t>
            </a: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Rail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235710" y="5150865"/>
            <a:ext cx="4630420" cy="1020444"/>
            <a:chOff x="1235710" y="5150865"/>
            <a:chExt cx="4630420" cy="1020444"/>
          </a:xfrm>
        </p:grpSpPr>
        <p:sp>
          <p:nvSpPr>
            <p:cNvPr id="15" name="object 15"/>
            <p:cNvSpPr/>
            <p:nvPr/>
          </p:nvSpPr>
          <p:spPr>
            <a:xfrm>
              <a:off x="1242060" y="5268467"/>
              <a:ext cx="605027" cy="80619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42060" y="5268467"/>
              <a:ext cx="605155" cy="806450"/>
            </a:xfrm>
            <a:custGeom>
              <a:avLst/>
              <a:gdLst/>
              <a:ahLst/>
              <a:cxnLst/>
              <a:rect l="l" t="t" r="r" b="b"/>
              <a:pathLst>
                <a:path w="605155" h="806450">
                  <a:moveTo>
                    <a:pt x="0" y="0"/>
                  </a:moveTo>
                  <a:lnTo>
                    <a:pt x="605028" y="0"/>
                  </a:lnTo>
                  <a:lnTo>
                    <a:pt x="605028" y="806195"/>
                  </a:lnTo>
                  <a:lnTo>
                    <a:pt x="0" y="80619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30752" y="5157215"/>
              <a:ext cx="2129155" cy="1007744"/>
            </a:xfrm>
            <a:custGeom>
              <a:avLst/>
              <a:gdLst/>
              <a:ahLst/>
              <a:cxnLst/>
              <a:rect l="l" t="t" r="r" b="b"/>
              <a:pathLst>
                <a:path w="2129154" h="1007745">
                  <a:moveTo>
                    <a:pt x="2129028" y="0"/>
                  </a:moveTo>
                  <a:lnTo>
                    <a:pt x="0" y="0"/>
                  </a:lnTo>
                  <a:lnTo>
                    <a:pt x="0" y="1007363"/>
                  </a:lnTo>
                  <a:lnTo>
                    <a:pt x="2129028" y="1007363"/>
                  </a:lnTo>
                  <a:lnTo>
                    <a:pt x="2129028" y="0"/>
                  </a:lnTo>
                  <a:close/>
                </a:path>
              </a:pathLst>
            </a:custGeom>
            <a:solidFill>
              <a:srgbClr val="0019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30752" y="5157215"/>
              <a:ext cx="2129155" cy="1007744"/>
            </a:xfrm>
            <a:custGeom>
              <a:avLst/>
              <a:gdLst/>
              <a:ahLst/>
              <a:cxnLst/>
              <a:rect l="l" t="t" r="r" b="b"/>
              <a:pathLst>
                <a:path w="2129154" h="1007745">
                  <a:moveTo>
                    <a:pt x="0" y="0"/>
                  </a:moveTo>
                  <a:lnTo>
                    <a:pt x="2129028" y="0"/>
                  </a:lnTo>
                  <a:lnTo>
                    <a:pt x="2129028" y="1007363"/>
                  </a:lnTo>
                  <a:lnTo>
                    <a:pt x="0" y="1007363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730752" y="5157215"/>
            <a:ext cx="2129155" cy="1007744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imes New Roman"/>
              <a:cs typeface="Times New Roman"/>
            </a:endParaRPr>
          </a:p>
          <a:p>
            <a:pPr marL="1037590" marR="296545" indent="16510">
              <a:lnSpc>
                <a:spcPts val="1670"/>
              </a:lnSpc>
            </a:pP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Mobility  S</a:t>
            </a:r>
            <a:r>
              <a:rPr sz="1600" b="1" spc="-1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600" b="1" spc="40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600" b="1" spc="-1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882897" y="5150865"/>
            <a:ext cx="4536440" cy="1020444"/>
            <a:chOff x="3882897" y="5150865"/>
            <a:chExt cx="4536440" cy="1020444"/>
          </a:xfrm>
        </p:grpSpPr>
        <p:sp>
          <p:nvSpPr>
            <p:cNvPr id="21" name="object 21"/>
            <p:cNvSpPr/>
            <p:nvPr/>
          </p:nvSpPr>
          <p:spPr>
            <a:xfrm>
              <a:off x="3889247" y="5257799"/>
              <a:ext cx="603503" cy="80467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89247" y="5257799"/>
              <a:ext cx="603885" cy="805180"/>
            </a:xfrm>
            <a:custGeom>
              <a:avLst/>
              <a:gdLst/>
              <a:ahLst/>
              <a:cxnLst/>
              <a:rect l="l" t="t" r="r" b="b"/>
              <a:pathLst>
                <a:path w="603885" h="805179">
                  <a:moveTo>
                    <a:pt x="0" y="0"/>
                  </a:moveTo>
                  <a:lnTo>
                    <a:pt x="603503" y="0"/>
                  </a:lnTo>
                  <a:lnTo>
                    <a:pt x="603503" y="804672"/>
                  </a:lnTo>
                  <a:lnTo>
                    <a:pt x="0" y="80467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283451" y="5157215"/>
              <a:ext cx="2129155" cy="1007744"/>
            </a:xfrm>
            <a:custGeom>
              <a:avLst/>
              <a:gdLst/>
              <a:ahLst/>
              <a:cxnLst/>
              <a:rect l="l" t="t" r="r" b="b"/>
              <a:pathLst>
                <a:path w="2129154" h="1007745">
                  <a:moveTo>
                    <a:pt x="2129028" y="0"/>
                  </a:moveTo>
                  <a:lnTo>
                    <a:pt x="0" y="0"/>
                  </a:lnTo>
                  <a:lnTo>
                    <a:pt x="0" y="1007363"/>
                  </a:lnTo>
                  <a:lnTo>
                    <a:pt x="2129028" y="1007363"/>
                  </a:lnTo>
                  <a:lnTo>
                    <a:pt x="2129028" y="0"/>
                  </a:lnTo>
                  <a:close/>
                </a:path>
              </a:pathLst>
            </a:custGeom>
            <a:solidFill>
              <a:srgbClr val="0019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283451" y="5157215"/>
              <a:ext cx="2129155" cy="1007744"/>
            </a:xfrm>
            <a:custGeom>
              <a:avLst/>
              <a:gdLst/>
              <a:ahLst/>
              <a:cxnLst/>
              <a:rect l="l" t="t" r="r" b="b"/>
              <a:pathLst>
                <a:path w="2129154" h="1007745">
                  <a:moveTo>
                    <a:pt x="0" y="0"/>
                  </a:moveTo>
                  <a:lnTo>
                    <a:pt x="2129028" y="0"/>
                  </a:lnTo>
                  <a:lnTo>
                    <a:pt x="2129028" y="1007363"/>
                  </a:lnTo>
                  <a:lnTo>
                    <a:pt x="0" y="1007363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283452" y="5157215"/>
            <a:ext cx="2129155" cy="1007744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imes New Roman"/>
              <a:cs typeface="Times New Roman"/>
            </a:endParaRPr>
          </a:p>
          <a:p>
            <a:pPr marL="902335" marR="159385" indent="152400">
              <a:lnSpc>
                <a:spcPts val="1670"/>
              </a:lnSpc>
            </a:pP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Mobility  </a:t>
            </a:r>
            <a:r>
              <a:rPr sz="1600" b="1" spc="-19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600" b="1" spc="-1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olo</a:t>
            </a: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gy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435597" y="5150865"/>
            <a:ext cx="4536440" cy="1020444"/>
            <a:chOff x="6435597" y="5150865"/>
            <a:chExt cx="4536440" cy="1020444"/>
          </a:xfrm>
        </p:grpSpPr>
        <p:sp>
          <p:nvSpPr>
            <p:cNvPr id="27" name="object 27"/>
            <p:cNvSpPr/>
            <p:nvPr/>
          </p:nvSpPr>
          <p:spPr>
            <a:xfrm>
              <a:off x="6441947" y="5257799"/>
              <a:ext cx="603503" cy="8046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441947" y="5257799"/>
              <a:ext cx="603885" cy="805180"/>
            </a:xfrm>
            <a:custGeom>
              <a:avLst/>
              <a:gdLst/>
              <a:ahLst/>
              <a:cxnLst/>
              <a:rect l="l" t="t" r="r" b="b"/>
              <a:pathLst>
                <a:path w="603884" h="805179">
                  <a:moveTo>
                    <a:pt x="0" y="0"/>
                  </a:moveTo>
                  <a:lnTo>
                    <a:pt x="603503" y="0"/>
                  </a:lnTo>
                  <a:lnTo>
                    <a:pt x="603503" y="804672"/>
                  </a:lnTo>
                  <a:lnTo>
                    <a:pt x="0" y="80467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836151" y="5157215"/>
              <a:ext cx="2129155" cy="1007744"/>
            </a:xfrm>
            <a:custGeom>
              <a:avLst/>
              <a:gdLst/>
              <a:ahLst/>
              <a:cxnLst/>
              <a:rect l="l" t="t" r="r" b="b"/>
              <a:pathLst>
                <a:path w="2129154" h="1007745">
                  <a:moveTo>
                    <a:pt x="2129028" y="0"/>
                  </a:moveTo>
                  <a:lnTo>
                    <a:pt x="0" y="0"/>
                  </a:lnTo>
                  <a:lnTo>
                    <a:pt x="0" y="1007363"/>
                  </a:lnTo>
                  <a:lnTo>
                    <a:pt x="2129028" y="1007363"/>
                  </a:lnTo>
                  <a:lnTo>
                    <a:pt x="2129028" y="0"/>
                  </a:lnTo>
                  <a:close/>
                </a:path>
              </a:pathLst>
            </a:custGeom>
            <a:solidFill>
              <a:srgbClr val="0019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836151" y="5157215"/>
              <a:ext cx="2129155" cy="1007744"/>
            </a:xfrm>
            <a:custGeom>
              <a:avLst/>
              <a:gdLst/>
              <a:ahLst/>
              <a:cxnLst/>
              <a:rect l="l" t="t" r="r" b="b"/>
              <a:pathLst>
                <a:path w="2129154" h="1007745">
                  <a:moveTo>
                    <a:pt x="0" y="0"/>
                  </a:moveTo>
                  <a:lnTo>
                    <a:pt x="2129028" y="0"/>
                  </a:lnTo>
                  <a:lnTo>
                    <a:pt x="2129028" y="1007363"/>
                  </a:lnTo>
                  <a:lnTo>
                    <a:pt x="0" y="1007363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836152" y="5157215"/>
            <a:ext cx="2129155" cy="1007744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Times New Roman"/>
              <a:cs typeface="Times New Roman"/>
            </a:endParaRPr>
          </a:p>
          <a:p>
            <a:pPr marL="757555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Electrification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8924543" y="5251703"/>
            <a:ext cx="615950" cy="817244"/>
            <a:chOff x="8924543" y="5251703"/>
            <a:chExt cx="615950" cy="817244"/>
          </a:xfrm>
        </p:grpSpPr>
        <p:sp>
          <p:nvSpPr>
            <p:cNvPr id="33" name="object 33"/>
            <p:cNvSpPr/>
            <p:nvPr/>
          </p:nvSpPr>
          <p:spPr>
            <a:xfrm>
              <a:off x="8930639" y="5257799"/>
              <a:ext cx="603503" cy="80467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930639" y="5257799"/>
              <a:ext cx="603885" cy="805180"/>
            </a:xfrm>
            <a:custGeom>
              <a:avLst/>
              <a:gdLst/>
              <a:ahLst/>
              <a:cxnLst/>
              <a:rect l="l" t="t" r="r" b="b"/>
              <a:pathLst>
                <a:path w="603884" h="805179">
                  <a:moveTo>
                    <a:pt x="0" y="0"/>
                  </a:moveTo>
                  <a:lnTo>
                    <a:pt x="603503" y="0"/>
                  </a:lnTo>
                  <a:lnTo>
                    <a:pt x="603503" y="804672"/>
                  </a:lnTo>
                  <a:lnTo>
                    <a:pt x="0" y="80467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2098548" y="1725167"/>
            <a:ext cx="8234680" cy="1188720"/>
          </a:xfrm>
          <a:prstGeom prst="rect">
            <a:avLst/>
          </a:prstGeom>
          <a:solidFill>
            <a:srgbClr val="FFFFFF">
              <a:alpha val="81176"/>
            </a:srgbClr>
          </a:solidFill>
          <a:ln w="12192">
            <a:solidFill>
              <a:srgbClr val="000F50"/>
            </a:solidFill>
          </a:ln>
        </p:spPr>
        <p:txBody>
          <a:bodyPr vert="horz" wrap="square" lIns="0" tIns="125095" rIns="0" bIns="0" rtlCol="0">
            <a:spAutoFit/>
          </a:bodyPr>
          <a:lstStyle/>
          <a:p>
            <a:pPr marL="690245" marR="683260" indent="-2540" algn="ctr">
              <a:lnSpc>
                <a:spcPct val="100000"/>
              </a:lnSpc>
              <a:spcBef>
                <a:spcPts val="985"/>
              </a:spcBef>
            </a:pPr>
            <a:r>
              <a:rPr sz="2000" b="1" i="1" spc="-5" dirty="0">
                <a:solidFill>
                  <a:srgbClr val="000D38"/>
                </a:solidFill>
                <a:latin typeface="Trebuchet MS"/>
                <a:cs typeface="Trebuchet MS"/>
              </a:rPr>
              <a:t>Reduce pollution </a:t>
            </a:r>
            <a:r>
              <a:rPr sz="2000" b="1" i="1" dirty="0">
                <a:solidFill>
                  <a:srgbClr val="000D38"/>
                </a:solidFill>
                <a:latin typeface="Trebuchet MS"/>
                <a:cs typeface="Trebuchet MS"/>
              </a:rPr>
              <a:t>in our air and </a:t>
            </a:r>
            <a:r>
              <a:rPr sz="2000" b="1" i="1" spc="-5" dirty="0">
                <a:solidFill>
                  <a:srgbClr val="000D38"/>
                </a:solidFill>
                <a:latin typeface="Trebuchet MS"/>
                <a:cs typeface="Trebuchet MS"/>
              </a:rPr>
              <a:t>congestion on </a:t>
            </a:r>
            <a:r>
              <a:rPr sz="2000" b="1" i="1" dirty="0">
                <a:solidFill>
                  <a:srgbClr val="000D38"/>
                </a:solidFill>
                <a:latin typeface="Trebuchet MS"/>
                <a:cs typeface="Trebuchet MS"/>
              </a:rPr>
              <a:t>our </a:t>
            </a:r>
            <a:r>
              <a:rPr sz="2000" b="1" i="1" spc="-5" dirty="0">
                <a:solidFill>
                  <a:srgbClr val="000D38"/>
                </a:solidFill>
                <a:latin typeface="Trebuchet MS"/>
                <a:cs typeface="Trebuchet MS"/>
              </a:rPr>
              <a:t>roads  by expanding multimodal transportation options,  </a:t>
            </a:r>
            <a:r>
              <a:rPr sz="2000" b="1" i="1" dirty="0">
                <a:solidFill>
                  <a:srgbClr val="000D38"/>
                </a:solidFill>
                <a:latin typeface="Trebuchet MS"/>
                <a:cs typeface="Trebuchet MS"/>
              </a:rPr>
              <a:t>utilizing </a:t>
            </a:r>
            <a:r>
              <a:rPr sz="2000" b="1" i="1" spc="-5" dirty="0">
                <a:solidFill>
                  <a:srgbClr val="000D38"/>
                </a:solidFill>
                <a:latin typeface="Trebuchet MS"/>
                <a:cs typeface="Trebuchet MS"/>
              </a:rPr>
              <a:t>traditional </a:t>
            </a:r>
            <a:r>
              <a:rPr sz="2000" b="1" i="1" dirty="0">
                <a:solidFill>
                  <a:srgbClr val="000D38"/>
                </a:solidFill>
                <a:latin typeface="Trebuchet MS"/>
                <a:cs typeface="Trebuchet MS"/>
              </a:rPr>
              <a:t>and emerging mobility</a:t>
            </a:r>
            <a:r>
              <a:rPr sz="2000" b="1" i="1" spc="-150" dirty="0">
                <a:solidFill>
                  <a:srgbClr val="000D38"/>
                </a:solidFill>
                <a:latin typeface="Trebuchet MS"/>
                <a:cs typeface="Trebuchet MS"/>
              </a:rPr>
              <a:t> </a:t>
            </a:r>
            <a:r>
              <a:rPr sz="2000" b="1" i="1" spc="-5" dirty="0">
                <a:solidFill>
                  <a:srgbClr val="000D38"/>
                </a:solidFill>
                <a:latin typeface="Trebuchet MS"/>
                <a:cs typeface="Trebuchet MS"/>
              </a:rPr>
              <a:t>technologies.</a:t>
            </a:r>
            <a:endParaRPr sz="20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198765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32667" y="274473"/>
            <a:ext cx="36029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5" dirty="0">
                <a:solidFill>
                  <a:srgbClr val="000000"/>
                </a:solidFill>
                <a:latin typeface="Trebuchet MS"/>
                <a:cs typeface="Trebuchet MS"/>
              </a:rPr>
              <a:t>Mobility</a:t>
            </a:r>
            <a:r>
              <a:rPr sz="3200" b="0" spc="-13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200" b="0" spc="-40" dirty="0">
                <a:solidFill>
                  <a:srgbClr val="000000"/>
                </a:solidFill>
                <a:latin typeface="Trebuchet MS"/>
                <a:cs typeface="Trebuchet MS"/>
              </a:rPr>
              <a:t>Technology</a:t>
            </a:r>
            <a:endParaRPr sz="32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68095" y="1592580"/>
            <a:ext cx="10558780" cy="4886325"/>
            <a:chOff x="768095" y="1592580"/>
            <a:chExt cx="10558780" cy="4886325"/>
          </a:xfrm>
        </p:grpSpPr>
        <p:sp>
          <p:nvSpPr>
            <p:cNvPr id="4" name="object 4"/>
            <p:cNvSpPr/>
            <p:nvPr/>
          </p:nvSpPr>
          <p:spPr>
            <a:xfrm>
              <a:off x="768095" y="1592580"/>
              <a:ext cx="10556214" cy="48755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77255" y="1592580"/>
              <a:ext cx="5849620" cy="4886325"/>
            </a:xfrm>
            <a:custGeom>
              <a:avLst/>
              <a:gdLst/>
              <a:ahLst/>
              <a:cxnLst/>
              <a:rect l="l" t="t" r="r" b="b"/>
              <a:pathLst>
                <a:path w="5849620" h="4886325">
                  <a:moveTo>
                    <a:pt x="5849111" y="0"/>
                  </a:moveTo>
                  <a:lnTo>
                    <a:pt x="0" y="0"/>
                  </a:lnTo>
                  <a:lnTo>
                    <a:pt x="0" y="4885715"/>
                  </a:lnTo>
                  <a:lnTo>
                    <a:pt x="5849111" y="4885715"/>
                  </a:lnTo>
                  <a:lnTo>
                    <a:pt x="5849111" y="0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555962" y="1911286"/>
            <a:ext cx="5369560" cy="368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Develop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strategy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for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piloting connected</a:t>
            </a:r>
            <a:r>
              <a:rPr sz="20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and  autonomous vehicles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in Colorado,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including  data collection and usage,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as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well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as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future  policy</a:t>
            </a:r>
            <a:r>
              <a:rPr sz="20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recommendations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FFFF"/>
              </a:buClr>
              <a:buFont typeface="Arial"/>
              <a:buChar char="•"/>
            </a:pPr>
            <a:endParaRPr sz="2050">
              <a:latin typeface="Trebuchet MS"/>
              <a:cs typeface="Trebuchet MS"/>
            </a:endParaRPr>
          </a:p>
          <a:p>
            <a:pPr marL="355600" marR="102235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Lead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Autonomous Mobility </a:t>
            </a:r>
            <a:r>
              <a:rPr sz="2000" spc="-65" dirty="0">
                <a:solidFill>
                  <a:srgbClr val="FFFFFF"/>
                </a:solidFill>
                <a:latin typeface="Trebuchet MS"/>
                <a:cs typeface="Trebuchet MS"/>
              </a:rPr>
              <a:t>Task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Force,</a:t>
            </a:r>
            <a:r>
              <a:rPr sz="200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with  support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from CSP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0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DOR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Arial"/>
              <a:buChar char="•"/>
            </a:pPr>
            <a:endParaRPr sz="2050">
              <a:latin typeface="Trebuchet MS"/>
              <a:cs typeface="Trebuchet MS"/>
            </a:endParaRPr>
          </a:p>
          <a:p>
            <a:pPr marL="355600" marR="16891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Explore ways to enhance existing mobility 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options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through new technologies,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such as  ADAS for Bustang,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autonomous</a:t>
            </a:r>
            <a:r>
              <a:rPr sz="20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Trebuchet MS"/>
                <a:cs typeface="Trebuchet MS"/>
              </a:rPr>
              <a:t>attenuator, 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etc.</a:t>
            </a:r>
            <a:endParaRPr sz="20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44385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71457" y="312148"/>
            <a:ext cx="26219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5" dirty="0">
                <a:solidFill>
                  <a:srgbClr val="000000"/>
                </a:solidFill>
                <a:latin typeface="Trebuchet MS"/>
                <a:cs typeface="Trebuchet MS"/>
              </a:rPr>
              <a:t>Electrification</a:t>
            </a:r>
            <a:endParaRPr sz="32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02563" y="1499616"/>
            <a:ext cx="10876915" cy="4986655"/>
            <a:chOff x="702563" y="1499616"/>
            <a:chExt cx="10876915" cy="4986655"/>
          </a:xfrm>
        </p:grpSpPr>
        <p:sp>
          <p:nvSpPr>
            <p:cNvPr id="4" name="object 4"/>
            <p:cNvSpPr/>
            <p:nvPr/>
          </p:nvSpPr>
          <p:spPr>
            <a:xfrm>
              <a:off x="702563" y="1499616"/>
              <a:ext cx="10876787" cy="498614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2563" y="1499616"/>
              <a:ext cx="5524500" cy="4983480"/>
            </a:xfrm>
            <a:custGeom>
              <a:avLst/>
              <a:gdLst/>
              <a:ahLst/>
              <a:cxnLst/>
              <a:rect l="l" t="t" r="r" b="b"/>
              <a:pathLst>
                <a:path w="5524500" h="4983480">
                  <a:moveTo>
                    <a:pt x="5524500" y="0"/>
                  </a:moveTo>
                  <a:lnTo>
                    <a:pt x="0" y="0"/>
                  </a:lnTo>
                  <a:lnTo>
                    <a:pt x="0" y="4983238"/>
                  </a:lnTo>
                  <a:lnTo>
                    <a:pt x="5524500" y="4983238"/>
                  </a:lnTo>
                  <a:lnTo>
                    <a:pt x="5524500" y="0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81020" y="1661640"/>
            <a:ext cx="5187950" cy="429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5880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Implementation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ZEV standard to ensure 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Coloradans have access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more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models, 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such as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pickup trucks, SUVs, and  affordable EV</a:t>
            </a:r>
            <a:r>
              <a:rPr sz="20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options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FFFF"/>
              </a:buClr>
              <a:buFont typeface="Arial"/>
              <a:buChar char="•"/>
            </a:pPr>
            <a:endParaRPr sz="2050">
              <a:latin typeface="Trebuchet MS"/>
              <a:cs typeface="Trebuchet MS"/>
            </a:endParaRPr>
          </a:p>
          <a:p>
            <a:pPr marL="299085" marR="2286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Engage transit agencies to continue to  transition to electric transit buses,  including education and awareness around 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barriers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and funding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sources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(including</a:t>
            </a:r>
            <a:r>
              <a:rPr sz="20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VW  Settlement)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Arial"/>
              <a:buChar char="•"/>
            </a:pPr>
            <a:endParaRPr sz="2050">
              <a:latin typeface="Trebuchet MS"/>
              <a:cs typeface="Trebuchet MS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Support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regional corridor charging 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networks through partnership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with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CEO  and REV </a:t>
            </a:r>
            <a:r>
              <a:rPr sz="2000" spc="-25" dirty="0">
                <a:solidFill>
                  <a:srgbClr val="FFFFFF"/>
                </a:solidFill>
                <a:latin typeface="Trebuchet MS"/>
                <a:cs typeface="Trebuchet MS"/>
              </a:rPr>
              <a:t>West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MOU with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neighboring</a:t>
            </a:r>
            <a:r>
              <a:rPr sz="20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states</a:t>
            </a:r>
            <a:endParaRPr sz="20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46192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15684" y="307877"/>
            <a:ext cx="24726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55" dirty="0">
                <a:solidFill>
                  <a:srgbClr val="000000"/>
                </a:solidFill>
                <a:latin typeface="Trebuchet MS"/>
                <a:cs typeface="Trebuchet MS"/>
              </a:rPr>
              <a:t>Transit </a:t>
            </a:r>
            <a:r>
              <a:rPr sz="3200" b="0" dirty="0">
                <a:solidFill>
                  <a:srgbClr val="000000"/>
                </a:solidFill>
                <a:latin typeface="Trebuchet MS"/>
                <a:cs typeface="Trebuchet MS"/>
              </a:rPr>
              <a:t>&amp;</a:t>
            </a:r>
            <a:r>
              <a:rPr sz="3200" b="0" spc="1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200" b="0" spc="-5" dirty="0">
                <a:solidFill>
                  <a:srgbClr val="000000"/>
                </a:solidFill>
                <a:latin typeface="Trebuchet MS"/>
                <a:cs typeface="Trebuchet MS"/>
              </a:rPr>
              <a:t>Rail</a:t>
            </a:r>
            <a:endParaRPr sz="32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26236" y="1469136"/>
            <a:ext cx="9953625" cy="4979035"/>
            <a:chOff x="1126236" y="1469136"/>
            <a:chExt cx="9953625" cy="4979035"/>
          </a:xfrm>
        </p:grpSpPr>
        <p:sp>
          <p:nvSpPr>
            <p:cNvPr id="4" name="object 4"/>
            <p:cNvSpPr/>
            <p:nvPr/>
          </p:nvSpPr>
          <p:spPr>
            <a:xfrm>
              <a:off x="1126236" y="1469136"/>
              <a:ext cx="9949318" cy="49789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62727" y="1481328"/>
              <a:ext cx="6017260" cy="4966970"/>
            </a:xfrm>
            <a:custGeom>
              <a:avLst/>
              <a:gdLst/>
              <a:ahLst/>
              <a:cxnLst/>
              <a:rect l="l" t="t" r="r" b="b"/>
              <a:pathLst>
                <a:path w="6017259" h="4966970">
                  <a:moveTo>
                    <a:pt x="6016752" y="0"/>
                  </a:moveTo>
                  <a:lnTo>
                    <a:pt x="0" y="0"/>
                  </a:lnTo>
                  <a:lnTo>
                    <a:pt x="0" y="4966474"/>
                  </a:lnTo>
                  <a:lnTo>
                    <a:pt x="6016752" y="4966474"/>
                  </a:lnTo>
                  <a:lnTo>
                    <a:pt x="6016752" y="0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40952" y="4639056"/>
              <a:ext cx="1784603" cy="15727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192722" y="1824827"/>
            <a:ext cx="5086350" cy="4243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287655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Continue operational excellence and 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customer service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our local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transit 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agencies,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including support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20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medical 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transport,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aging</a:t>
            </a:r>
            <a:r>
              <a:rPr sz="20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populations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FFFF"/>
              </a:buClr>
              <a:buFont typeface="Arial"/>
              <a:buChar char="•"/>
            </a:pPr>
            <a:endParaRPr sz="2050">
              <a:latin typeface="Trebuchet MS"/>
              <a:cs typeface="Trebuchet MS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Expand Bustang/Outrider to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provide more 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connectivity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across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State</a:t>
            </a:r>
            <a:endParaRPr sz="2000">
              <a:latin typeface="Trebuchet MS"/>
              <a:cs typeface="Trebuchet MS"/>
            </a:endParaRPr>
          </a:p>
          <a:p>
            <a:pPr marL="299085" marR="1116965" indent="-287020">
              <a:lnSpc>
                <a:spcPct val="100000"/>
              </a:lnSpc>
              <a:spcBef>
                <a:spcPts val="20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Further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develop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implement  options for Front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Range  </a:t>
            </a:r>
            <a:r>
              <a:rPr sz="2000" spc="-30" dirty="0">
                <a:solidFill>
                  <a:srgbClr val="FFFFFF"/>
                </a:solidFill>
                <a:latin typeface="Trebuchet MS"/>
                <a:cs typeface="Trebuchet MS"/>
              </a:rPr>
              <a:t>mobility,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including development 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of “mobility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hubs” and study 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Front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Range </a:t>
            </a:r>
            <a:r>
              <a:rPr sz="2000" spc="-15" dirty="0">
                <a:solidFill>
                  <a:srgbClr val="FFFFFF"/>
                </a:solidFill>
                <a:latin typeface="Trebuchet MS"/>
                <a:cs typeface="Trebuchet MS"/>
              </a:rPr>
              <a:t>Passenger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Rail 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Feasibility</a:t>
            </a:r>
            <a:endParaRPr sz="20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181759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25067" y="1484375"/>
            <a:ext cx="10293350" cy="5070475"/>
            <a:chOff x="925067" y="1484375"/>
            <a:chExt cx="10293350" cy="5070475"/>
          </a:xfrm>
        </p:grpSpPr>
        <p:sp>
          <p:nvSpPr>
            <p:cNvPr id="3" name="object 3"/>
            <p:cNvSpPr/>
            <p:nvPr/>
          </p:nvSpPr>
          <p:spPr>
            <a:xfrm>
              <a:off x="925068" y="1484375"/>
              <a:ext cx="10293095" cy="50703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25067" y="1496567"/>
              <a:ext cx="5725795" cy="5058410"/>
            </a:xfrm>
            <a:custGeom>
              <a:avLst/>
              <a:gdLst/>
              <a:ahLst/>
              <a:cxnLst/>
              <a:rect l="l" t="t" r="r" b="b"/>
              <a:pathLst>
                <a:path w="5725795" h="5058409">
                  <a:moveTo>
                    <a:pt x="5725667" y="0"/>
                  </a:moveTo>
                  <a:lnTo>
                    <a:pt x="0" y="0"/>
                  </a:lnTo>
                  <a:lnTo>
                    <a:pt x="0" y="5057914"/>
                  </a:lnTo>
                  <a:lnTo>
                    <a:pt x="5725667" y="5057914"/>
                  </a:lnTo>
                  <a:lnTo>
                    <a:pt x="5725667" y="0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155602" y="272845"/>
            <a:ext cx="30753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5" dirty="0">
                <a:solidFill>
                  <a:srgbClr val="000000"/>
                </a:solidFill>
                <a:latin typeface="Trebuchet MS"/>
                <a:cs typeface="Trebuchet MS"/>
              </a:rPr>
              <a:t>Mobility</a:t>
            </a:r>
            <a:r>
              <a:rPr sz="3200" b="0" spc="-7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200" b="0" dirty="0">
                <a:solidFill>
                  <a:srgbClr val="000000"/>
                </a:solidFill>
                <a:latin typeface="Trebuchet MS"/>
                <a:cs typeface="Trebuchet MS"/>
              </a:rPr>
              <a:t>Services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3112" y="1558865"/>
            <a:ext cx="5525770" cy="490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295910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Explore policies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coming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out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SB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19-239,  </a:t>
            </a:r>
            <a:r>
              <a:rPr sz="2000" i="1" spc="-5" dirty="0">
                <a:solidFill>
                  <a:srgbClr val="FFFFFF"/>
                </a:solidFill>
                <a:latin typeface="Trebuchet MS"/>
                <a:cs typeface="Trebuchet MS"/>
              </a:rPr>
              <a:t>Emerging Mobility Impacts </a:t>
            </a:r>
            <a:r>
              <a:rPr sz="2000" i="1" spc="-40" dirty="0">
                <a:solidFill>
                  <a:srgbClr val="FFFFFF"/>
                </a:solidFill>
                <a:latin typeface="Trebuchet MS"/>
                <a:cs typeface="Trebuchet MS"/>
              </a:rPr>
              <a:t>Study,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including  examination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ridehailing, online delivery 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services,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etc. and their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impacts on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the  transportation</a:t>
            </a:r>
            <a:r>
              <a:rPr sz="20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system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FFFF"/>
              </a:buClr>
              <a:buFont typeface="Arial"/>
              <a:buChar char="•"/>
            </a:pPr>
            <a:endParaRPr sz="2050">
              <a:latin typeface="Trebuchet MS"/>
              <a:cs typeface="Trebuchet MS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Identify and launch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efforts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to support highly-  effective transportation demand strategies to 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address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congestion, including enhancing  transit ridership through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seamless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payment  integration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Arial"/>
              <a:buChar char="•"/>
            </a:pPr>
            <a:endParaRPr sz="2050">
              <a:latin typeface="Trebuchet MS"/>
              <a:cs typeface="Trebuchet MS"/>
            </a:endParaRPr>
          </a:p>
          <a:p>
            <a:pPr marL="299085" marR="52069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Continue to explore ways to better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serve  rural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populations, veterans, older</a:t>
            </a:r>
            <a:r>
              <a:rPr sz="2000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Americans,  and other underserved populations through  new and traditional</a:t>
            </a:r>
            <a:r>
              <a:rPr sz="20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technologies</a:t>
            </a:r>
            <a:endParaRPr sz="20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75269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034" y="283675"/>
            <a:ext cx="4835626" cy="457200"/>
          </a:xfrm>
        </p:spPr>
        <p:txBody>
          <a:bodyPr>
            <a:noAutofit/>
          </a:bodyPr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2020 B.C. Work Plan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9566" y="981030"/>
            <a:ext cx="7696200" cy="57349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 defTabSz="457200">
              <a:lnSpc>
                <a:spcPct val="15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/>
              <a:t>North Metro Bike Network Map</a:t>
            </a:r>
          </a:p>
          <a:p>
            <a:pPr marL="342900" lvl="0" indent="-342900" defTabSz="457200">
              <a:lnSpc>
                <a:spcPct val="15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strike="sngStrike" dirty="0"/>
              <a:t>N-Line Station Area Parties</a:t>
            </a:r>
          </a:p>
          <a:p>
            <a:pPr marL="342900" indent="-342900" defTabSz="457200">
              <a:lnSpc>
                <a:spcPct val="15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/>
              <a:t>??? 8</a:t>
            </a:r>
            <a:r>
              <a:rPr lang="en-US" sz="2000" baseline="30000" dirty="0"/>
              <a:t>th</a:t>
            </a:r>
            <a:r>
              <a:rPr lang="en-US" sz="2000" dirty="0"/>
              <a:t> Annual </a:t>
            </a:r>
            <a:r>
              <a:rPr lang="en-US" sz="2000" dirty="0" err="1"/>
              <a:t>TransForum</a:t>
            </a:r>
            <a:r>
              <a:rPr lang="en-US" sz="2000" dirty="0"/>
              <a:t> around N-Line opening ???</a:t>
            </a:r>
          </a:p>
          <a:p>
            <a:pPr marL="342900" indent="-342900" defTabSz="457200">
              <a:lnSpc>
                <a:spcPct val="15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/>
              <a:t>??? ACT Conference Planning and Support ???</a:t>
            </a:r>
          </a:p>
          <a:p>
            <a:pPr marL="342900" lvl="0" indent="-342900" defTabSz="457200">
              <a:lnSpc>
                <a:spcPct val="15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/>
              <a:t>Outside Presentations for SCMN Board</a:t>
            </a:r>
          </a:p>
          <a:p>
            <a:pPr marL="342900" indent="-342900" defTabSz="457200">
              <a:lnSpc>
                <a:spcPct val="15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strike="sngStrike" dirty="0"/>
              <a:t>Focus on Health and Wellness Fairs </a:t>
            </a:r>
          </a:p>
          <a:p>
            <a:pPr marL="800100" lvl="1" indent="-342900" defTabSz="457200">
              <a:lnSpc>
                <a:spcPct val="15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strike="sngStrike" dirty="0"/>
              <a:t>On the topics of mobility, air quality and health</a:t>
            </a:r>
          </a:p>
          <a:p>
            <a:pPr marL="342900" indent="-342900" defTabSz="457200">
              <a:lnSpc>
                <a:spcPct val="15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strike="sngStrike" dirty="0"/>
              <a:t>Jurisdictional Council Presentations </a:t>
            </a:r>
          </a:p>
          <a:p>
            <a:pPr marL="342900" indent="-342900" defTabSz="457200">
              <a:lnSpc>
                <a:spcPct val="15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000" dirty="0"/>
              <a:t>Partnership with Metro North Partnership (Chamber), ACED, Broomfield Chamber &amp; SWEEP</a:t>
            </a:r>
          </a:p>
        </p:txBody>
      </p:sp>
      <p:sp>
        <p:nvSpPr>
          <p:cNvPr id="3" name="Rectangle 2"/>
          <p:cNvSpPr/>
          <p:nvPr/>
        </p:nvSpPr>
        <p:spPr>
          <a:xfrm>
            <a:off x="3916910" y="3244334"/>
            <a:ext cx="184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667732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08264" y="1801367"/>
            <a:ext cx="2394203" cy="2199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28759" y="4311396"/>
            <a:ext cx="2735579" cy="2228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70687" y="1499616"/>
            <a:ext cx="8201025" cy="2193290"/>
            <a:chOff x="170687" y="1499616"/>
            <a:chExt cx="8201025" cy="2193290"/>
          </a:xfrm>
        </p:grpSpPr>
        <p:sp>
          <p:nvSpPr>
            <p:cNvPr id="5" name="object 5"/>
            <p:cNvSpPr/>
            <p:nvPr/>
          </p:nvSpPr>
          <p:spPr>
            <a:xfrm>
              <a:off x="170687" y="1499616"/>
              <a:ext cx="8200644" cy="21930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0123" y="1539240"/>
              <a:ext cx="8082280" cy="2075814"/>
            </a:xfrm>
            <a:custGeom>
              <a:avLst/>
              <a:gdLst/>
              <a:ahLst/>
              <a:cxnLst/>
              <a:rect l="l" t="t" r="r" b="b"/>
              <a:pathLst>
                <a:path w="8082280" h="2075814">
                  <a:moveTo>
                    <a:pt x="8081772" y="0"/>
                  </a:moveTo>
                  <a:lnTo>
                    <a:pt x="0" y="0"/>
                  </a:lnTo>
                  <a:lnTo>
                    <a:pt x="0" y="2075688"/>
                  </a:lnTo>
                  <a:lnTo>
                    <a:pt x="8081772" y="2075688"/>
                  </a:lnTo>
                  <a:lnTo>
                    <a:pt x="8081772" y="0"/>
                  </a:lnTo>
                  <a:close/>
                </a:path>
              </a:pathLst>
            </a:custGeom>
            <a:solidFill>
              <a:srgbClr val="0073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678872" y="1704671"/>
            <a:ext cx="4487545" cy="391160"/>
          </a:xfrm>
          <a:prstGeom prst="rect">
            <a:avLst/>
          </a:prstGeom>
          <a:solidFill>
            <a:srgbClr val="84BD00"/>
          </a:solidFill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reduction of </a:t>
            </a:r>
            <a:r>
              <a:rPr sz="2400" b="1" spc="-15" dirty="0">
                <a:solidFill>
                  <a:srgbClr val="FFFFFF"/>
                </a:solidFill>
                <a:latin typeface="Trebuchet MS"/>
                <a:cs typeface="Trebuchet MS"/>
              </a:rPr>
              <a:t>traffic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24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eateries,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79082" y="2201753"/>
            <a:ext cx="3500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cafes,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shopping</a:t>
            </a:r>
            <a:r>
              <a:rPr sz="24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centers,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274608" y="1442105"/>
            <a:ext cx="7885430" cy="206800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38100">
              <a:lnSpc>
                <a:spcPts val="14175"/>
              </a:lnSpc>
              <a:spcBef>
                <a:spcPts val="100"/>
              </a:spcBef>
            </a:pPr>
            <a:r>
              <a:rPr sz="19200" baseline="-11067" dirty="0"/>
              <a:t>39%</a:t>
            </a:r>
            <a:r>
              <a:rPr sz="19200" spc="-1005" baseline="-11067" dirty="0"/>
              <a:t> </a:t>
            </a:r>
            <a:r>
              <a:rPr sz="2400" spc="-5" dirty="0"/>
              <a:t>museums, </a:t>
            </a:r>
            <a:r>
              <a:rPr sz="2400" spc="-10" dirty="0"/>
              <a:t>libraries, </a:t>
            </a:r>
            <a:r>
              <a:rPr sz="2400" dirty="0"/>
              <a:t>and </a:t>
            </a:r>
            <a:r>
              <a:rPr lang="en-US" spc="10" dirty="0"/>
              <a:t>movie</a:t>
            </a:r>
            <a:endParaRPr lang="en-US" dirty="0"/>
          </a:p>
          <a:p>
            <a:pPr marL="360045" algn="ctr">
              <a:lnSpc>
                <a:spcPts val="1695"/>
              </a:lnSpc>
            </a:pPr>
            <a:r>
              <a:rPr lang="en-US" spc="-5" dirty="0"/>
              <a:t>theaters</a:t>
            </a:r>
            <a:r>
              <a:rPr spc="-5" dirty="0"/>
              <a:t>.</a:t>
            </a:r>
            <a:endParaRPr lang="en-US" dirty="0"/>
          </a:p>
        </p:txBody>
      </p:sp>
      <p:grpSp>
        <p:nvGrpSpPr>
          <p:cNvPr id="10" name="object 10"/>
          <p:cNvGrpSpPr/>
          <p:nvPr/>
        </p:nvGrpSpPr>
        <p:grpSpPr>
          <a:xfrm>
            <a:off x="1263396" y="4012691"/>
            <a:ext cx="8201025" cy="2192020"/>
            <a:chOff x="1263396" y="4012691"/>
            <a:chExt cx="8201025" cy="2192020"/>
          </a:xfrm>
        </p:grpSpPr>
        <p:sp>
          <p:nvSpPr>
            <p:cNvPr id="11" name="object 11"/>
            <p:cNvSpPr/>
            <p:nvPr/>
          </p:nvSpPr>
          <p:spPr>
            <a:xfrm>
              <a:off x="1263396" y="4012691"/>
              <a:ext cx="8200643" cy="219151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22832" y="4052315"/>
              <a:ext cx="8082280" cy="2074545"/>
            </a:xfrm>
            <a:custGeom>
              <a:avLst/>
              <a:gdLst/>
              <a:ahLst/>
              <a:cxnLst/>
              <a:rect l="l" t="t" r="r" b="b"/>
              <a:pathLst>
                <a:path w="8082280" h="2074545">
                  <a:moveTo>
                    <a:pt x="8081772" y="0"/>
                  </a:moveTo>
                  <a:lnTo>
                    <a:pt x="0" y="0"/>
                  </a:lnTo>
                  <a:lnTo>
                    <a:pt x="0" y="2074163"/>
                  </a:lnTo>
                  <a:lnTo>
                    <a:pt x="8081772" y="2074163"/>
                  </a:lnTo>
                  <a:lnTo>
                    <a:pt x="8081772" y="0"/>
                  </a:lnTo>
                  <a:close/>
                </a:path>
              </a:pathLst>
            </a:custGeom>
            <a:solidFill>
              <a:srgbClr val="0073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589984" y="4050859"/>
            <a:ext cx="3030855" cy="1976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800" b="1" dirty="0">
                <a:solidFill>
                  <a:srgbClr val="FFFFFF"/>
                </a:solidFill>
                <a:latin typeface="Trebuchet MS"/>
                <a:cs typeface="Trebuchet MS"/>
              </a:rPr>
              <a:t>53%</a:t>
            </a:r>
            <a:endParaRPr sz="128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71364" y="4607343"/>
            <a:ext cx="1381125" cy="353695"/>
          </a:xfrm>
          <a:custGeom>
            <a:avLst/>
            <a:gdLst/>
            <a:ahLst/>
            <a:cxnLst/>
            <a:rect l="l" t="t" r="r" b="b"/>
            <a:pathLst>
              <a:path w="1381125" h="353695">
                <a:moveTo>
                  <a:pt x="1380744" y="0"/>
                </a:moveTo>
                <a:lnTo>
                  <a:pt x="0" y="0"/>
                </a:lnTo>
                <a:lnTo>
                  <a:pt x="0" y="353567"/>
                </a:lnTo>
                <a:lnTo>
                  <a:pt x="1380744" y="353567"/>
                </a:lnTo>
                <a:lnTo>
                  <a:pt x="1380744" y="0"/>
                </a:lnTo>
                <a:close/>
              </a:path>
            </a:pathLst>
          </a:custGeom>
          <a:solidFill>
            <a:srgbClr val="84B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771363" y="4573309"/>
            <a:ext cx="414147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R="5080">
              <a:lnSpc>
                <a:spcPts val="2590"/>
              </a:lnSpc>
              <a:spcBef>
                <a:spcPts val="425"/>
              </a:spcBef>
            </a:pP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reduction of </a:t>
            </a:r>
            <a:r>
              <a:rPr sz="2400" b="1" spc="-15" dirty="0">
                <a:solidFill>
                  <a:srgbClr val="FFFFFF"/>
                </a:solidFill>
                <a:latin typeface="Trebuchet MS"/>
                <a:cs typeface="Trebuchet MS"/>
              </a:rPr>
              <a:t>traffic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2400" b="1" spc="-15" dirty="0">
                <a:solidFill>
                  <a:srgbClr val="FFFFFF"/>
                </a:solidFill>
                <a:latin typeface="Trebuchet MS"/>
                <a:cs typeface="Trebuchet MS"/>
              </a:rPr>
              <a:t>transit 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mobility</a:t>
            </a:r>
            <a:r>
              <a:rPr sz="24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stations.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8966" y="6392140"/>
            <a:ext cx="37655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rebuchet MS"/>
                <a:cs typeface="Trebuchet MS"/>
              </a:rPr>
              <a:t>Source: </a:t>
            </a:r>
            <a:r>
              <a:rPr sz="1200" spc="-5" dirty="0">
                <a:latin typeface="Trebuchet MS"/>
                <a:cs typeface="Trebuchet MS"/>
              </a:rPr>
              <a:t>Google Mobility Changes </a:t>
            </a:r>
            <a:r>
              <a:rPr sz="1200" spc="-10" dirty="0">
                <a:latin typeface="Trebuchet MS"/>
                <a:cs typeface="Trebuchet MS"/>
              </a:rPr>
              <a:t>Report </a:t>
            </a:r>
            <a:r>
              <a:rPr sz="1200" spc="-5" dirty="0">
                <a:latin typeface="Trebuchet MS"/>
                <a:cs typeface="Trebuchet MS"/>
              </a:rPr>
              <a:t>- Colorado,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US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850381" y="348509"/>
            <a:ext cx="91217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solidFill>
                  <a:srgbClr val="000000"/>
                </a:solidFill>
                <a:latin typeface="Trebuchet MS"/>
                <a:cs typeface="Trebuchet MS"/>
              </a:rPr>
              <a:t>Our new reality: travel </a:t>
            </a:r>
            <a:r>
              <a:rPr sz="3200" b="0" spc="-5" dirty="0">
                <a:solidFill>
                  <a:srgbClr val="000000"/>
                </a:solidFill>
                <a:latin typeface="Trebuchet MS"/>
                <a:cs typeface="Trebuchet MS"/>
              </a:rPr>
              <a:t>is </a:t>
            </a:r>
            <a:r>
              <a:rPr sz="3200" b="0" dirty="0">
                <a:solidFill>
                  <a:srgbClr val="000000"/>
                </a:solidFill>
                <a:latin typeface="Trebuchet MS"/>
                <a:cs typeface="Trebuchet MS"/>
              </a:rPr>
              <a:t>down to </a:t>
            </a:r>
            <a:r>
              <a:rPr sz="3200" b="0" spc="-5" dirty="0">
                <a:solidFill>
                  <a:srgbClr val="000000"/>
                </a:solidFill>
                <a:latin typeface="Trebuchet MS"/>
                <a:cs typeface="Trebuchet MS"/>
              </a:rPr>
              <a:t>all destinations</a:t>
            </a:r>
            <a:endParaRPr sz="32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776073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96628" y="4352544"/>
            <a:ext cx="2452115" cy="2112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71727" y="1333500"/>
            <a:ext cx="10357485" cy="2318385"/>
            <a:chOff x="871727" y="1333500"/>
            <a:chExt cx="10357485" cy="2318385"/>
          </a:xfrm>
        </p:grpSpPr>
        <p:sp>
          <p:nvSpPr>
            <p:cNvPr id="4" name="object 4"/>
            <p:cNvSpPr/>
            <p:nvPr/>
          </p:nvSpPr>
          <p:spPr>
            <a:xfrm>
              <a:off x="8823959" y="1496568"/>
              <a:ext cx="2404871" cy="21549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1727" y="1333500"/>
              <a:ext cx="8200644" cy="21915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31163" y="1373123"/>
              <a:ext cx="8082280" cy="2074545"/>
            </a:xfrm>
            <a:custGeom>
              <a:avLst/>
              <a:gdLst/>
              <a:ahLst/>
              <a:cxnLst/>
              <a:rect l="l" t="t" r="r" b="b"/>
              <a:pathLst>
                <a:path w="8082280" h="2074545">
                  <a:moveTo>
                    <a:pt x="8081772" y="0"/>
                  </a:moveTo>
                  <a:lnTo>
                    <a:pt x="0" y="0"/>
                  </a:lnTo>
                  <a:lnTo>
                    <a:pt x="0" y="2074164"/>
                  </a:lnTo>
                  <a:lnTo>
                    <a:pt x="8081772" y="2074164"/>
                  </a:lnTo>
                  <a:lnTo>
                    <a:pt x="8081772" y="0"/>
                  </a:lnTo>
                  <a:close/>
                </a:path>
              </a:pathLst>
            </a:custGeom>
            <a:solidFill>
              <a:srgbClr val="0073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93433" y="1108939"/>
            <a:ext cx="3043555" cy="1976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800" b="1" dirty="0">
                <a:solidFill>
                  <a:srgbClr val="FFFFFF"/>
                </a:solidFill>
                <a:latin typeface="Trebuchet MS"/>
                <a:cs typeface="Trebuchet MS"/>
              </a:rPr>
              <a:t>15%</a:t>
            </a:r>
            <a:endParaRPr sz="12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36872" y="1648826"/>
            <a:ext cx="3905250" cy="391160"/>
          </a:xfrm>
          <a:prstGeom prst="rect">
            <a:avLst/>
          </a:prstGeom>
          <a:solidFill>
            <a:srgbClr val="E69138"/>
          </a:solidFill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increase of </a:t>
            </a:r>
            <a:r>
              <a:rPr sz="2400" b="1" spc="-15" dirty="0">
                <a:solidFill>
                  <a:srgbClr val="FFFFFF"/>
                </a:solidFill>
                <a:latin typeface="Trebuchet MS"/>
                <a:cs typeface="Trebuchet MS"/>
              </a:rPr>
              <a:t>traffic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24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public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24167" y="1978011"/>
            <a:ext cx="4396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parks, gardens, dog parks,</a:t>
            </a:r>
            <a:r>
              <a:rPr sz="24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24167" y="2307195"/>
            <a:ext cx="853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400" b="1" spc="-8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400" b="1" spc="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s.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607819" y="3822191"/>
            <a:ext cx="8201025" cy="2193290"/>
            <a:chOff x="1607819" y="3822191"/>
            <a:chExt cx="8201025" cy="2193290"/>
          </a:xfrm>
        </p:grpSpPr>
        <p:sp>
          <p:nvSpPr>
            <p:cNvPr id="12" name="object 12"/>
            <p:cNvSpPr/>
            <p:nvPr/>
          </p:nvSpPr>
          <p:spPr>
            <a:xfrm>
              <a:off x="1607819" y="3822191"/>
              <a:ext cx="8200644" cy="219303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67255" y="3861815"/>
              <a:ext cx="8082280" cy="2075814"/>
            </a:xfrm>
            <a:custGeom>
              <a:avLst/>
              <a:gdLst/>
              <a:ahLst/>
              <a:cxnLst/>
              <a:rect l="l" t="t" r="r" b="b"/>
              <a:pathLst>
                <a:path w="8082280" h="2075814">
                  <a:moveTo>
                    <a:pt x="8081772" y="0"/>
                  </a:moveTo>
                  <a:lnTo>
                    <a:pt x="0" y="0"/>
                  </a:lnTo>
                  <a:lnTo>
                    <a:pt x="0" y="2075687"/>
                  </a:lnTo>
                  <a:lnTo>
                    <a:pt x="8081772" y="2075687"/>
                  </a:lnTo>
                  <a:lnTo>
                    <a:pt x="8081772" y="0"/>
                  </a:lnTo>
                  <a:close/>
                </a:path>
              </a:pathLst>
            </a:custGeom>
            <a:solidFill>
              <a:srgbClr val="0073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720513" y="3690506"/>
            <a:ext cx="3043555" cy="1976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800" b="1" dirty="0">
                <a:solidFill>
                  <a:srgbClr val="FFFFFF"/>
                </a:solidFill>
                <a:latin typeface="Trebuchet MS"/>
                <a:cs typeface="Trebuchet MS"/>
              </a:rPr>
              <a:t>37%</a:t>
            </a:r>
            <a:endParaRPr sz="128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51246" y="4230394"/>
            <a:ext cx="4496435" cy="720725"/>
          </a:xfrm>
          <a:prstGeom prst="rect">
            <a:avLst/>
          </a:prstGeom>
          <a:solidFill>
            <a:srgbClr val="84BD00"/>
          </a:solidFill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reduction of </a:t>
            </a:r>
            <a:r>
              <a:rPr sz="2400" b="1" spc="-15" dirty="0">
                <a:solidFill>
                  <a:srgbClr val="FFFFFF"/>
                </a:solidFill>
                <a:latin typeface="Trebuchet MS"/>
                <a:cs typeface="Trebuchet MS"/>
              </a:rPr>
              <a:t>traffic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places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of  work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4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offices.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8966" y="6392140"/>
            <a:ext cx="37655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rebuchet MS"/>
                <a:cs typeface="Trebuchet MS"/>
              </a:rPr>
              <a:t>Source: </a:t>
            </a:r>
            <a:r>
              <a:rPr sz="1200" spc="-5" dirty="0">
                <a:latin typeface="Trebuchet MS"/>
                <a:cs typeface="Trebuchet MS"/>
              </a:rPr>
              <a:t>Google Mobility Changes </a:t>
            </a:r>
            <a:r>
              <a:rPr sz="1200" spc="-10" dirty="0">
                <a:latin typeface="Trebuchet MS"/>
                <a:cs typeface="Trebuchet MS"/>
              </a:rPr>
              <a:t>Report </a:t>
            </a:r>
            <a:r>
              <a:rPr sz="1200" spc="-5" dirty="0">
                <a:latin typeface="Trebuchet MS"/>
                <a:cs typeface="Trebuchet MS"/>
              </a:rPr>
              <a:t>- Colorado,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US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5592655" y="348509"/>
            <a:ext cx="60388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60" dirty="0">
                <a:solidFill>
                  <a:srgbClr val="000000"/>
                </a:solidFill>
                <a:latin typeface="Trebuchet MS"/>
                <a:cs typeface="Trebuchet MS"/>
              </a:rPr>
              <a:t>Travel </a:t>
            </a:r>
            <a:r>
              <a:rPr sz="3200" b="0" spc="-5" dirty="0">
                <a:solidFill>
                  <a:srgbClr val="000000"/>
                </a:solidFill>
                <a:latin typeface="Trebuchet MS"/>
                <a:cs typeface="Trebuchet MS"/>
              </a:rPr>
              <a:t>is </a:t>
            </a:r>
            <a:r>
              <a:rPr sz="3200" b="0" dirty="0">
                <a:solidFill>
                  <a:srgbClr val="000000"/>
                </a:solidFill>
                <a:latin typeface="Trebuchet MS"/>
                <a:cs typeface="Trebuchet MS"/>
              </a:rPr>
              <a:t>down to </a:t>
            </a:r>
            <a:r>
              <a:rPr sz="3200" b="0" spc="-5" dirty="0">
                <a:solidFill>
                  <a:srgbClr val="000000"/>
                </a:solidFill>
                <a:latin typeface="Trebuchet MS"/>
                <a:cs typeface="Trebuchet MS"/>
              </a:rPr>
              <a:t>all</a:t>
            </a:r>
            <a:r>
              <a:rPr sz="3200" b="0" spc="5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200" b="0" spc="-5" dirty="0">
                <a:solidFill>
                  <a:srgbClr val="000000"/>
                </a:solidFill>
                <a:latin typeface="Trebuchet MS"/>
                <a:cs typeface="Trebuchet MS"/>
              </a:rPr>
              <a:t>destinations</a:t>
            </a:r>
            <a:endParaRPr sz="32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687670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88798" y="298141"/>
            <a:ext cx="43402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30" dirty="0">
                <a:solidFill>
                  <a:srgbClr val="000000"/>
                </a:solidFill>
                <a:latin typeface="Trebuchet MS"/>
                <a:cs typeface="Trebuchet MS"/>
              </a:rPr>
              <a:t>Telecommuting</a:t>
            </a:r>
            <a:r>
              <a:rPr sz="3200" b="0" spc="-6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200" b="0" spc="-5" dirty="0">
                <a:solidFill>
                  <a:srgbClr val="000000"/>
                </a:solidFill>
                <a:latin typeface="Trebuchet MS"/>
                <a:cs typeface="Trebuchet MS"/>
              </a:rPr>
              <a:t>Impacts</a:t>
            </a:r>
            <a:endParaRPr sz="32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65404" y="2923032"/>
            <a:ext cx="5001895" cy="2143125"/>
            <a:chOff x="565404" y="2923032"/>
            <a:chExt cx="5001895" cy="2143125"/>
          </a:xfrm>
        </p:grpSpPr>
        <p:sp>
          <p:nvSpPr>
            <p:cNvPr id="4" name="object 4"/>
            <p:cNvSpPr/>
            <p:nvPr/>
          </p:nvSpPr>
          <p:spPr>
            <a:xfrm>
              <a:off x="626364" y="2923032"/>
              <a:ext cx="4919471" cy="21427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4" y="3148584"/>
              <a:ext cx="5001767" cy="1746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85800" y="2962655"/>
            <a:ext cx="4800600" cy="2025650"/>
          </a:xfrm>
          <a:prstGeom prst="rect">
            <a:avLst/>
          </a:prstGeom>
          <a:solidFill>
            <a:srgbClr val="007377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350">
              <a:latin typeface="Times New Roman"/>
              <a:cs typeface="Times New Roman"/>
            </a:endParaRPr>
          </a:p>
          <a:p>
            <a:pPr marL="121285" marR="246379" algn="just">
              <a:lnSpc>
                <a:spcPts val="2590"/>
              </a:lnSpc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In March and April 2020, 86% of  commuters worked remotely on  any given </a:t>
            </a:r>
            <a:r>
              <a:rPr sz="2400" spc="-40" dirty="0">
                <a:solidFill>
                  <a:srgbClr val="FFFFFF"/>
                </a:solidFill>
                <a:latin typeface="Trebuchet MS"/>
                <a:cs typeface="Trebuchet MS"/>
              </a:rPr>
              <a:t>workday,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compared to  only 6% in March</a:t>
            </a:r>
            <a:r>
              <a:rPr sz="24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2019.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06276" y="1936826"/>
            <a:ext cx="5165422" cy="45372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4125" y="6459329"/>
            <a:ext cx="33985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Source: Denver Regional Council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Governments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25152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63413" y="267766"/>
            <a:ext cx="55143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5" dirty="0">
                <a:solidFill>
                  <a:srgbClr val="000000"/>
                </a:solidFill>
                <a:latin typeface="Trebuchet MS"/>
                <a:cs typeface="Trebuchet MS"/>
              </a:rPr>
              <a:t>Most </a:t>
            </a:r>
            <a:r>
              <a:rPr sz="3200" b="0" dirty="0">
                <a:solidFill>
                  <a:srgbClr val="000000"/>
                </a:solidFill>
                <a:latin typeface="Trebuchet MS"/>
                <a:cs typeface="Trebuchet MS"/>
              </a:rPr>
              <a:t>teleworkers </a:t>
            </a:r>
            <a:r>
              <a:rPr sz="3200" b="0" spc="-5" dirty="0">
                <a:solidFill>
                  <a:srgbClr val="000000"/>
                </a:solidFill>
                <a:latin typeface="Trebuchet MS"/>
                <a:cs typeface="Trebuchet MS"/>
              </a:rPr>
              <a:t>are</a:t>
            </a:r>
            <a:r>
              <a:rPr sz="3200" b="0" spc="-3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200" b="0" dirty="0">
                <a:solidFill>
                  <a:srgbClr val="000000"/>
                </a:solidFill>
                <a:latin typeface="Trebuchet MS"/>
                <a:cs typeface="Trebuchet MS"/>
              </a:rPr>
              <a:t>satisfied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499" y="6358337"/>
            <a:ext cx="44824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898989"/>
                </a:solidFill>
                <a:latin typeface="Trebuchet MS"/>
                <a:cs typeface="Trebuchet MS"/>
              </a:rPr>
              <a:t>Source: Denver </a:t>
            </a:r>
            <a:r>
              <a:rPr sz="1600" spc="-15" dirty="0">
                <a:solidFill>
                  <a:srgbClr val="898989"/>
                </a:solidFill>
                <a:latin typeface="Trebuchet MS"/>
                <a:cs typeface="Trebuchet MS"/>
              </a:rPr>
              <a:t>Regional </a:t>
            </a:r>
            <a:r>
              <a:rPr sz="1600" spc="-5" dirty="0">
                <a:solidFill>
                  <a:srgbClr val="898989"/>
                </a:solidFill>
                <a:latin typeface="Trebuchet MS"/>
                <a:cs typeface="Trebuchet MS"/>
              </a:rPr>
              <a:t>Council of</a:t>
            </a:r>
            <a:r>
              <a:rPr sz="1600" spc="120" dirty="0">
                <a:solidFill>
                  <a:srgbClr val="898989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898989"/>
                </a:solidFill>
                <a:latin typeface="Trebuchet MS"/>
                <a:cs typeface="Trebuchet MS"/>
              </a:rPr>
              <a:t>Governments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38163" y="1196340"/>
            <a:ext cx="11554460" cy="5052060"/>
            <a:chOff x="638163" y="1196340"/>
            <a:chExt cx="11554460" cy="5052060"/>
          </a:xfrm>
        </p:grpSpPr>
        <p:sp>
          <p:nvSpPr>
            <p:cNvPr id="5" name="object 5"/>
            <p:cNvSpPr/>
            <p:nvPr/>
          </p:nvSpPr>
          <p:spPr>
            <a:xfrm>
              <a:off x="638163" y="1407997"/>
              <a:ext cx="5177717" cy="459204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43372" y="1196340"/>
              <a:ext cx="6548628" cy="50520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855953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10884" y="4032503"/>
            <a:ext cx="5713475" cy="2653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10884" y="1295400"/>
            <a:ext cx="5713475" cy="26349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600008" y="445933"/>
            <a:ext cx="35128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5" dirty="0">
                <a:solidFill>
                  <a:srgbClr val="000000"/>
                </a:solidFill>
                <a:latin typeface="Trebuchet MS"/>
                <a:cs typeface="Trebuchet MS"/>
              </a:rPr>
              <a:t>Air Quality</a:t>
            </a:r>
            <a:r>
              <a:rPr sz="3200" b="0" spc="-4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200" b="0" spc="-5" dirty="0">
                <a:solidFill>
                  <a:srgbClr val="000000"/>
                </a:solidFill>
                <a:latin typeface="Trebuchet MS"/>
                <a:cs typeface="Trebuchet MS"/>
              </a:rPr>
              <a:t>Impacts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4906" y="1696746"/>
            <a:ext cx="5439410" cy="4547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257810" indent="-342900">
              <a:lnSpc>
                <a:spcPct val="100000"/>
              </a:lnSpc>
              <a:spcBef>
                <a:spcPts val="100"/>
              </a:spcBef>
              <a:buSzPct val="75000"/>
              <a:buFont typeface="Arial"/>
              <a:buChar char="●"/>
              <a:tabLst>
                <a:tab pos="354965" algn="l"/>
                <a:tab pos="355600" algn="l"/>
              </a:tabLst>
            </a:pPr>
            <a:r>
              <a:rPr sz="2400" spc="-5" dirty="0">
                <a:latin typeface="Trebuchet MS"/>
                <a:cs typeface="Trebuchet MS"/>
              </a:rPr>
              <a:t>CDPHE is evaluating NO</a:t>
            </a:r>
            <a:r>
              <a:rPr sz="1800" spc="-5" dirty="0">
                <a:latin typeface="Trebuchet MS"/>
                <a:cs typeface="Trebuchet MS"/>
              </a:rPr>
              <a:t>2 </a:t>
            </a:r>
            <a:r>
              <a:rPr sz="2400" spc="-5" dirty="0">
                <a:latin typeface="Trebuchet MS"/>
                <a:cs typeface="Trebuchet MS"/>
              </a:rPr>
              <a:t>, NO, SO</a:t>
            </a:r>
            <a:r>
              <a:rPr sz="1800" spc="-5" dirty="0">
                <a:latin typeface="Trebuchet MS"/>
                <a:cs typeface="Trebuchet MS"/>
              </a:rPr>
              <a:t>2</a:t>
            </a:r>
            <a:r>
              <a:rPr sz="2400" spc="-5" dirty="0">
                <a:latin typeface="Trebuchet MS"/>
                <a:cs typeface="Trebuchet MS"/>
              </a:rPr>
              <a:t>,  CO, </a:t>
            </a:r>
            <a:r>
              <a:rPr sz="2400" dirty="0">
                <a:latin typeface="Trebuchet MS"/>
                <a:cs typeface="Trebuchet MS"/>
              </a:rPr>
              <a:t>PM</a:t>
            </a:r>
            <a:r>
              <a:rPr sz="1800" dirty="0">
                <a:latin typeface="Trebuchet MS"/>
                <a:cs typeface="Trebuchet MS"/>
              </a:rPr>
              <a:t>10</a:t>
            </a:r>
            <a:r>
              <a:rPr sz="2400" dirty="0">
                <a:latin typeface="Trebuchet MS"/>
                <a:cs typeface="Trebuchet MS"/>
              </a:rPr>
              <a:t>, </a:t>
            </a:r>
            <a:r>
              <a:rPr sz="2400" spc="-5" dirty="0">
                <a:latin typeface="Trebuchet MS"/>
                <a:cs typeface="Trebuchet MS"/>
              </a:rPr>
              <a:t>PM</a:t>
            </a:r>
            <a:r>
              <a:rPr sz="1700" spc="-5" dirty="0">
                <a:latin typeface="Trebuchet MS"/>
                <a:cs typeface="Trebuchet MS"/>
              </a:rPr>
              <a:t>2.5 </a:t>
            </a:r>
            <a:r>
              <a:rPr sz="2400" spc="-5" dirty="0">
                <a:latin typeface="Trebuchet MS"/>
                <a:cs typeface="Trebuchet MS"/>
              </a:rPr>
              <a:t>at multiple air  quality</a:t>
            </a:r>
            <a:r>
              <a:rPr sz="2400" spc="2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monitors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Font typeface="Arial"/>
              <a:buChar char="●"/>
            </a:pPr>
            <a:endParaRPr sz="2900">
              <a:latin typeface="Trebuchet MS"/>
              <a:cs typeface="Trebuchet MS"/>
            </a:endParaRPr>
          </a:p>
          <a:p>
            <a:pPr marL="355600" marR="405765" indent="-342900">
              <a:lnSpc>
                <a:spcPct val="100000"/>
              </a:lnSpc>
              <a:spcBef>
                <a:spcPts val="5"/>
              </a:spcBef>
              <a:buSzPct val="75000"/>
              <a:buFont typeface="Arial"/>
              <a:buChar char="●"/>
              <a:tabLst>
                <a:tab pos="354965" algn="l"/>
                <a:tab pos="355600" algn="l"/>
              </a:tabLst>
            </a:pPr>
            <a:r>
              <a:rPr sz="2400" spc="-5" dirty="0">
                <a:latin typeface="Trebuchet MS"/>
                <a:cs typeface="Trebuchet MS"/>
              </a:rPr>
              <a:t>Comparing March/April 2020 to  January/February 2020 and March  2019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●"/>
            </a:pPr>
            <a:endParaRPr sz="2900">
              <a:latin typeface="Trebuchet MS"/>
              <a:cs typeface="Trebuchet MS"/>
            </a:endParaRPr>
          </a:p>
          <a:p>
            <a:pPr marL="355600" marR="158115" indent="-342900">
              <a:lnSpc>
                <a:spcPct val="100000"/>
              </a:lnSpc>
              <a:buSzPct val="75000"/>
              <a:buFont typeface="Arial"/>
              <a:buChar char="●"/>
              <a:tabLst>
                <a:tab pos="354965" algn="l"/>
                <a:tab pos="355600" algn="l"/>
              </a:tabLst>
            </a:pPr>
            <a:r>
              <a:rPr sz="2400" spc="-5" dirty="0">
                <a:latin typeface="Trebuchet MS"/>
                <a:cs typeface="Trebuchet MS"/>
              </a:rPr>
              <a:t>Initial results show significant drops  in all pollutants</a:t>
            </a:r>
            <a:r>
              <a:rPr sz="2400" spc="5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evaluated</a:t>
            </a:r>
            <a:endParaRPr sz="2400">
              <a:latin typeface="Trebuchet MS"/>
              <a:cs typeface="Trebuchet MS"/>
            </a:endParaRPr>
          </a:p>
          <a:p>
            <a:pPr marL="812800" lvl="1" indent="-342900">
              <a:lnSpc>
                <a:spcPct val="100000"/>
              </a:lnSpc>
              <a:spcBef>
                <a:spcPts val="509"/>
              </a:spcBef>
              <a:buSzPct val="90000"/>
              <a:buFont typeface="Arial"/>
              <a:buChar char="○"/>
              <a:tabLst>
                <a:tab pos="812165" algn="l"/>
                <a:tab pos="812800" algn="l"/>
              </a:tabLst>
            </a:pPr>
            <a:r>
              <a:rPr sz="2000" dirty="0">
                <a:latin typeface="Trebuchet MS"/>
                <a:cs typeface="Trebuchet MS"/>
              </a:rPr>
              <a:t>5 - 40% decreases for </a:t>
            </a:r>
            <a:r>
              <a:rPr sz="2000" spc="-5" dirty="0">
                <a:latin typeface="Trebuchet MS"/>
                <a:cs typeface="Trebuchet MS"/>
              </a:rPr>
              <a:t>all</a:t>
            </a:r>
            <a:r>
              <a:rPr sz="2000" spc="-12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pollutants</a:t>
            </a:r>
            <a:endParaRPr sz="2000">
              <a:latin typeface="Trebuchet MS"/>
              <a:cs typeface="Trebuchet MS"/>
            </a:endParaRPr>
          </a:p>
          <a:p>
            <a:pPr marL="812800" lvl="1" indent="-342900">
              <a:lnSpc>
                <a:spcPct val="100000"/>
              </a:lnSpc>
              <a:spcBef>
                <a:spcPts val="500"/>
              </a:spcBef>
              <a:buSzPct val="90000"/>
              <a:buFont typeface="Arial"/>
              <a:buChar char="○"/>
              <a:tabLst>
                <a:tab pos="812165" algn="l"/>
                <a:tab pos="812800" algn="l"/>
              </a:tabLst>
            </a:pPr>
            <a:r>
              <a:rPr sz="2000" dirty="0">
                <a:latin typeface="Trebuchet MS"/>
                <a:cs typeface="Trebuchet MS"/>
              </a:rPr>
              <a:t>50%+ </a:t>
            </a:r>
            <a:r>
              <a:rPr sz="2000" spc="-5" dirty="0">
                <a:latin typeface="Trebuchet MS"/>
                <a:cs typeface="Trebuchet MS"/>
              </a:rPr>
              <a:t>decrease </a:t>
            </a:r>
            <a:r>
              <a:rPr sz="2000" dirty="0">
                <a:latin typeface="Trebuchet MS"/>
                <a:cs typeface="Trebuchet MS"/>
              </a:rPr>
              <a:t>for some </a:t>
            </a:r>
            <a:r>
              <a:rPr sz="2000" spc="-5" dirty="0">
                <a:latin typeface="Trebuchet MS"/>
                <a:cs typeface="Trebuchet MS"/>
              </a:rPr>
              <a:t>instances </a:t>
            </a:r>
            <a:r>
              <a:rPr sz="2000" dirty="0">
                <a:latin typeface="Trebuchet MS"/>
                <a:cs typeface="Trebuchet MS"/>
              </a:rPr>
              <a:t>of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SO</a:t>
            </a:r>
            <a:r>
              <a:rPr sz="1400" dirty="0">
                <a:latin typeface="Trebuchet MS"/>
                <a:cs typeface="Trebuchet MS"/>
              </a:rPr>
              <a:t>2</a:t>
            </a:r>
            <a:endParaRPr sz="14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54948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1184275"/>
            <a:chOff x="0" y="0"/>
            <a:chExt cx="12192000" cy="118427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1102360"/>
            </a:xfrm>
            <a:custGeom>
              <a:avLst/>
              <a:gdLst/>
              <a:ahLst/>
              <a:cxnLst/>
              <a:rect l="l" t="t" r="r" b="b"/>
              <a:pathLst>
                <a:path w="12192000" h="1102360">
                  <a:moveTo>
                    <a:pt x="0" y="1101852"/>
                  </a:moveTo>
                  <a:lnTo>
                    <a:pt x="12192000" y="1101852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101852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101852"/>
              <a:ext cx="12189460" cy="82550"/>
            </a:xfrm>
            <a:custGeom>
              <a:avLst/>
              <a:gdLst/>
              <a:ahLst/>
              <a:cxnLst/>
              <a:rect l="l" t="t" r="r" b="b"/>
              <a:pathLst>
                <a:path w="12189460" h="82550">
                  <a:moveTo>
                    <a:pt x="0" y="82296"/>
                  </a:moveTo>
                  <a:lnTo>
                    <a:pt x="12188952" y="82296"/>
                  </a:lnTo>
                  <a:lnTo>
                    <a:pt x="12188952" y="0"/>
                  </a:lnTo>
                  <a:lnTo>
                    <a:pt x="0" y="0"/>
                  </a:lnTo>
                  <a:lnTo>
                    <a:pt x="0" y="82296"/>
                  </a:lnTo>
                  <a:close/>
                </a:path>
              </a:pathLst>
            </a:custGeom>
            <a:solidFill>
              <a:srgbClr val="EF7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5799" y="229635"/>
              <a:ext cx="419734" cy="648970"/>
            </a:xfrm>
            <a:custGeom>
              <a:avLst/>
              <a:gdLst/>
              <a:ahLst/>
              <a:cxnLst/>
              <a:rect l="l" t="t" r="r" b="b"/>
              <a:pathLst>
                <a:path w="419734" h="648969">
                  <a:moveTo>
                    <a:pt x="0" y="648569"/>
                  </a:moveTo>
                  <a:lnTo>
                    <a:pt x="20356" y="595810"/>
                  </a:lnTo>
                  <a:lnTo>
                    <a:pt x="41196" y="543196"/>
                  </a:lnTo>
                  <a:lnTo>
                    <a:pt x="62422" y="490678"/>
                  </a:lnTo>
                  <a:lnTo>
                    <a:pt x="83938" y="438208"/>
                  </a:lnTo>
                  <a:lnTo>
                    <a:pt x="68417" y="442098"/>
                  </a:lnTo>
                  <a:lnTo>
                    <a:pt x="55165" y="445795"/>
                  </a:lnTo>
                  <a:lnTo>
                    <a:pt x="42009" y="450070"/>
                  </a:lnTo>
                  <a:lnTo>
                    <a:pt x="26777" y="455696"/>
                  </a:lnTo>
                  <a:lnTo>
                    <a:pt x="48695" y="406891"/>
                  </a:lnTo>
                  <a:lnTo>
                    <a:pt x="71193" y="358423"/>
                  </a:lnTo>
                  <a:lnTo>
                    <a:pt x="94269" y="310245"/>
                  </a:lnTo>
                  <a:lnTo>
                    <a:pt x="117925" y="262308"/>
                  </a:lnTo>
                  <a:lnTo>
                    <a:pt x="121691" y="253018"/>
                  </a:lnTo>
                  <a:lnTo>
                    <a:pt x="128064" y="237138"/>
                  </a:lnTo>
                  <a:lnTo>
                    <a:pt x="131829" y="227848"/>
                  </a:lnTo>
                  <a:lnTo>
                    <a:pt x="117000" y="230122"/>
                  </a:lnTo>
                  <a:lnTo>
                    <a:pt x="104343" y="232541"/>
                  </a:lnTo>
                  <a:lnTo>
                    <a:pt x="91783" y="235442"/>
                  </a:lnTo>
                  <a:lnTo>
                    <a:pt x="77243" y="239163"/>
                  </a:lnTo>
                  <a:lnTo>
                    <a:pt x="94937" y="205434"/>
                  </a:lnTo>
                  <a:lnTo>
                    <a:pt x="110265" y="176865"/>
                  </a:lnTo>
                  <a:lnTo>
                    <a:pt x="125690" y="148970"/>
                  </a:lnTo>
                  <a:lnTo>
                    <a:pt x="143673" y="117267"/>
                  </a:lnTo>
                  <a:lnTo>
                    <a:pt x="161970" y="84912"/>
                  </a:lnTo>
                  <a:lnTo>
                    <a:pt x="177661" y="57476"/>
                  </a:lnTo>
                  <a:lnTo>
                    <a:pt x="193351" y="30618"/>
                  </a:lnTo>
                  <a:lnTo>
                    <a:pt x="211648" y="0"/>
                  </a:lnTo>
                  <a:lnTo>
                    <a:pt x="229720" y="29935"/>
                  </a:lnTo>
                  <a:lnTo>
                    <a:pt x="245378" y="56254"/>
                  </a:lnTo>
                  <a:lnTo>
                    <a:pt x="261036" y="83249"/>
                  </a:lnTo>
                  <a:lnTo>
                    <a:pt x="279108" y="115209"/>
                  </a:lnTo>
                  <a:lnTo>
                    <a:pt x="283227" y="122924"/>
                  </a:lnTo>
                  <a:lnTo>
                    <a:pt x="291467" y="137326"/>
                  </a:lnTo>
                  <a:lnTo>
                    <a:pt x="285384" y="145523"/>
                  </a:lnTo>
                  <a:lnTo>
                    <a:pt x="279494" y="153913"/>
                  </a:lnTo>
                  <a:lnTo>
                    <a:pt x="273797" y="162496"/>
                  </a:lnTo>
                  <a:lnTo>
                    <a:pt x="268293" y="171271"/>
                  </a:lnTo>
                  <a:lnTo>
                    <a:pt x="267778" y="171786"/>
                  </a:lnTo>
                  <a:lnTo>
                    <a:pt x="267778" y="172814"/>
                  </a:lnTo>
                  <a:lnTo>
                    <a:pt x="267264" y="173329"/>
                  </a:lnTo>
                  <a:lnTo>
                    <a:pt x="249779" y="208713"/>
                  </a:lnTo>
                  <a:lnTo>
                    <a:pt x="236688" y="245399"/>
                  </a:lnTo>
                  <a:lnTo>
                    <a:pt x="227942" y="283339"/>
                  </a:lnTo>
                  <a:lnTo>
                    <a:pt x="223492" y="322484"/>
                  </a:lnTo>
                  <a:lnTo>
                    <a:pt x="223709" y="358833"/>
                  </a:lnTo>
                  <a:lnTo>
                    <a:pt x="227547" y="394555"/>
                  </a:lnTo>
                  <a:lnTo>
                    <a:pt x="235151" y="429601"/>
                  </a:lnTo>
                  <a:lnTo>
                    <a:pt x="246665" y="463925"/>
                  </a:lnTo>
                  <a:lnTo>
                    <a:pt x="249755" y="471125"/>
                  </a:lnTo>
                  <a:lnTo>
                    <a:pt x="250785" y="474726"/>
                  </a:lnTo>
                  <a:lnTo>
                    <a:pt x="268293" y="509700"/>
                  </a:lnTo>
                  <a:lnTo>
                    <a:pt x="268808" y="510215"/>
                  </a:lnTo>
                  <a:lnTo>
                    <a:pt x="269323" y="511243"/>
                  </a:lnTo>
                  <a:lnTo>
                    <a:pt x="269838" y="511758"/>
                  </a:lnTo>
                  <a:lnTo>
                    <a:pt x="276509" y="522454"/>
                  </a:lnTo>
                  <a:lnTo>
                    <a:pt x="283420" y="532909"/>
                  </a:lnTo>
                  <a:lnTo>
                    <a:pt x="314897" y="572191"/>
                  </a:lnTo>
                  <a:lnTo>
                    <a:pt x="353568" y="607109"/>
                  </a:lnTo>
                  <a:lnTo>
                    <a:pt x="396470" y="635864"/>
                  </a:lnTo>
                  <a:lnTo>
                    <a:pt x="419177" y="647541"/>
                  </a:lnTo>
                  <a:lnTo>
                    <a:pt x="370352" y="632489"/>
                  </a:lnTo>
                  <a:lnTo>
                    <a:pt x="323138" y="621268"/>
                  </a:lnTo>
                  <a:lnTo>
                    <a:pt x="277086" y="613861"/>
                  </a:lnTo>
                  <a:lnTo>
                    <a:pt x="231745" y="610252"/>
                  </a:lnTo>
                  <a:lnTo>
                    <a:pt x="186668" y="610423"/>
                  </a:lnTo>
                  <a:lnTo>
                    <a:pt x="141404" y="614357"/>
                  </a:lnTo>
                  <a:lnTo>
                    <a:pt x="95504" y="622037"/>
                  </a:lnTo>
                  <a:lnTo>
                    <a:pt x="48519" y="633447"/>
                  </a:lnTo>
                  <a:lnTo>
                    <a:pt x="0" y="648569"/>
                  </a:lnTo>
                  <a:close/>
                </a:path>
              </a:pathLst>
            </a:custGeom>
            <a:solidFill>
              <a:srgbClr val="2859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84378" y="405535"/>
              <a:ext cx="331470" cy="170815"/>
            </a:xfrm>
            <a:custGeom>
              <a:avLst/>
              <a:gdLst/>
              <a:ahLst/>
              <a:cxnLst/>
              <a:rect l="l" t="t" r="r" b="b"/>
              <a:pathLst>
                <a:path w="331469" h="170815">
                  <a:moveTo>
                    <a:pt x="0" y="170243"/>
                  </a:moveTo>
                  <a:lnTo>
                    <a:pt x="0" y="165614"/>
                  </a:lnTo>
                  <a:lnTo>
                    <a:pt x="2470" y="137285"/>
                  </a:lnTo>
                  <a:lnTo>
                    <a:pt x="21507" y="84100"/>
                  </a:lnTo>
                  <a:lnTo>
                    <a:pt x="64796" y="34500"/>
                  </a:lnTo>
                  <a:lnTo>
                    <a:pt x="129504" y="4042"/>
                  </a:lnTo>
                  <a:lnTo>
                    <a:pt x="165816" y="0"/>
                  </a:lnTo>
                  <a:lnTo>
                    <a:pt x="214335" y="7232"/>
                  </a:lnTo>
                  <a:lnTo>
                    <a:pt x="257737" y="27773"/>
                  </a:lnTo>
                  <a:lnTo>
                    <a:pt x="293414" y="59887"/>
                  </a:lnTo>
                  <a:lnTo>
                    <a:pt x="318759" y="101837"/>
                  </a:lnTo>
                  <a:lnTo>
                    <a:pt x="330346" y="148488"/>
                  </a:lnTo>
                  <a:lnTo>
                    <a:pt x="331119" y="164585"/>
                  </a:lnTo>
                  <a:lnTo>
                    <a:pt x="237396" y="82807"/>
                  </a:lnTo>
                  <a:lnTo>
                    <a:pt x="168906" y="142469"/>
                  </a:lnTo>
                  <a:lnTo>
                    <a:pt x="100417" y="82807"/>
                  </a:lnTo>
                  <a:lnTo>
                    <a:pt x="0" y="170243"/>
                  </a:lnTo>
                  <a:close/>
                </a:path>
              </a:pathLst>
            </a:custGeom>
            <a:solidFill>
              <a:srgbClr val="F9CE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09292" y="231539"/>
              <a:ext cx="652780" cy="473075"/>
            </a:xfrm>
            <a:custGeom>
              <a:avLst/>
              <a:gdLst/>
              <a:ahLst/>
              <a:cxnLst/>
              <a:rect l="l" t="t" r="r" b="b"/>
              <a:pathLst>
                <a:path w="652780" h="473075">
                  <a:moveTo>
                    <a:pt x="27292" y="472821"/>
                  </a:moveTo>
                  <a:lnTo>
                    <a:pt x="26262" y="469221"/>
                  </a:lnTo>
                  <a:lnTo>
                    <a:pt x="23173" y="462020"/>
                  </a:lnTo>
                  <a:lnTo>
                    <a:pt x="11659" y="427697"/>
                  </a:lnTo>
                  <a:lnTo>
                    <a:pt x="4055" y="392650"/>
                  </a:lnTo>
                  <a:lnTo>
                    <a:pt x="217" y="356928"/>
                  </a:lnTo>
                  <a:lnTo>
                    <a:pt x="0" y="320580"/>
                  </a:lnTo>
                  <a:lnTo>
                    <a:pt x="4449" y="281434"/>
                  </a:lnTo>
                  <a:lnTo>
                    <a:pt x="13195" y="243494"/>
                  </a:lnTo>
                  <a:lnTo>
                    <a:pt x="26287" y="206808"/>
                  </a:lnTo>
                  <a:lnTo>
                    <a:pt x="43771" y="171424"/>
                  </a:lnTo>
                  <a:lnTo>
                    <a:pt x="44286" y="170910"/>
                  </a:lnTo>
                  <a:lnTo>
                    <a:pt x="44286" y="169881"/>
                  </a:lnTo>
                  <a:lnTo>
                    <a:pt x="44801" y="169367"/>
                  </a:lnTo>
                  <a:lnTo>
                    <a:pt x="50305" y="160591"/>
                  </a:lnTo>
                  <a:lnTo>
                    <a:pt x="56001" y="152008"/>
                  </a:lnTo>
                  <a:lnTo>
                    <a:pt x="61891" y="143618"/>
                  </a:lnTo>
                  <a:lnTo>
                    <a:pt x="67974" y="135421"/>
                  </a:lnTo>
                  <a:lnTo>
                    <a:pt x="69004" y="133364"/>
                  </a:lnTo>
                  <a:lnTo>
                    <a:pt x="70549" y="131306"/>
                  </a:lnTo>
                  <a:lnTo>
                    <a:pt x="72094" y="129763"/>
                  </a:lnTo>
                  <a:lnTo>
                    <a:pt x="103478" y="95023"/>
                  </a:lnTo>
                  <a:lnTo>
                    <a:pt x="138272" y="65517"/>
                  </a:lnTo>
                  <a:lnTo>
                    <a:pt x="176429" y="41294"/>
                  </a:lnTo>
                  <a:lnTo>
                    <a:pt x="217897" y="22404"/>
                  </a:lnTo>
                  <a:lnTo>
                    <a:pt x="262629" y="8896"/>
                  </a:lnTo>
                  <a:lnTo>
                    <a:pt x="312387" y="988"/>
                  </a:lnTo>
                  <a:lnTo>
                    <a:pt x="337435" y="0"/>
                  </a:lnTo>
                  <a:lnTo>
                    <a:pt x="362531" y="1181"/>
                  </a:lnTo>
                  <a:lnTo>
                    <a:pt x="410766" y="8518"/>
                  </a:lnTo>
                  <a:lnTo>
                    <a:pt x="455704" y="21271"/>
                  </a:lnTo>
                  <a:lnTo>
                    <a:pt x="497327" y="39441"/>
                  </a:lnTo>
                  <a:lnTo>
                    <a:pt x="535618" y="63026"/>
                  </a:lnTo>
                  <a:lnTo>
                    <a:pt x="570557" y="92028"/>
                  </a:lnTo>
                  <a:lnTo>
                    <a:pt x="602127" y="126446"/>
                  </a:lnTo>
                  <a:lnTo>
                    <a:pt x="630310" y="166281"/>
                  </a:lnTo>
                  <a:lnTo>
                    <a:pt x="631855" y="169367"/>
                  </a:lnTo>
                  <a:lnTo>
                    <a:pt x="637077" y="178938"/>
                  </a:lnTo>
                  <a:lnTo>
                    <a:pt x="641961" y="188461"/>
                  </a:lnTo>
                  <a:lnTo>
                    <a:pt x="646555" y="198081"/>
                  </a:lnTo>
                  <a:lnTo>
                    <a:pt x="650908" y="207941"/>
                  </a:lnTo>
                  <a:lnTo>
                    <a:pt x="652453" y="211027"/>
                  </a:lnTo>
                  <a:lnTo>
                    <a:pt x="651423" y="212056"/>
                  </a:lnTo>
                  <a:lnTo>
                    <a:pt x="648334" y="213599"/>
                  </a:lnTo>
                  <a:lnTo>
                    <a:pt x="614258" y="227189"/>
                  </a:lnTo>
                  <a:lnTo>
                    <a:pt x="580037" y="240923"/>
                  </a:lnTo>
                  <a:lnTo>
                    <a:pt x="545720" y="254753"/>
                  </a:lnTo>
                  <a:lnTo>
                    <a:pt x="511354" y="268632"/>
                  </a:lnTo>
                  <a:lnTo>
                    <a:pt x="489722" y="230346"/>
                  </a:lnTo>
                  <a:lnTo>
                    <a:pt x="460402" y="198848"/>
                  </a:lnTo>
                  <a:lnTo>
                    <a:pt x="424854" y="175127"/>
                  </a:lnTo>
                  <a:lnTo>
                    <a:pt x="384534" y="160170"/>
                  </a:lnTo>
                  <a:lnTo>
                    <a:pt x="340903" y="154965"/>
                  </a:lnTo>
                  <a:lnTo>
                    <a:pt x="300454" y="159474"/>
                  </a:lnTo>
                  <a:lnTo>
                    <a:pt x="262565" y="172517"/>
                  </a:lnTo>
                  <a:lnTo>
                    <a:pt x="228440" y="193371"/>
                  </a:lnTo>
                  <a:lnTo>
                    <a:pt x="199289" y="221314"/>
                  </a:lnTo>
                  <a:lnTo>
                    <a:pt x="166911" y="277312"/>
                  </a:lnTo>
                  <a:lnTo>
                    <a:pt x="156032" y="339610"/>
                  </a:lnTo>
                  <a:lnTo>
                    <a:pt x="156032" y="344239"/>
                  </a:lnTo>
                  <a:lnTo>
                    <a:pt x="156547" y="348868"/>
                  </a:lnTo>
                  <a:lnTo>
                    <a:pt x="156547" y="352982"/>
                  </a:lnTo>
                  <a:lnTo>
                    <a:pt x="157062" y="355040"/>
                  </a:lnTo>
                  <a:lnTo>
                    <a:pt x="157062" y="357611"/>
                  </a:lnTo>
                  <a:lnTo>
                    <a:pt x="157577" y="359669"/>
                  </a:lnTo>
                  <a:lnTo>
                    <a:pt x="27292" y="472821"/>
                  </a:lnTo>
                  <a:close/>
                </a:path>
              </a:pathLst>
            </a:custGeom>
            <a:solidFill>
              <a:srgbClr val="C31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6584" y="488342"/>
              <a:ext cx="316700" cy="2941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83961" y="640584"/>
              <a:ext cx="577215" cy="267970"/>
            </a:xfrm>
            <a:custGeom>
              <a:avLst/>
              <a:gdLst/>
              <a:ahLst/>
              <a:cxnLst/>
              <a:rect l="l" t="t" r="r" b="b"/>
              <a:pathLst>
                <a:path w="577215" h="267969">
                  <a:moveTo>
                    <a:pt x="281063" y="267467"/>
                  </a:moveTo>
                  <a:lnTo>
                    <a:pt x="219573" y="264654"/>
                  </a:lnTo>
                  <a:lnTo>
                    <a:pt x="152580" y="249224"/>
                  </a:lnTo>
                  <a:lnTo>
                    <a:pt x="98309" y="224914"/>
                  </a:lnTo>
                  <a:lnTo>
                    <a:pt x="55406" y="196160"/>
                  </a:lnTo>
                  <a:lnTo>
                    <a:pt x="25635" y="170307"/>
                  </a:lnTo>
                  <a:lnTo>
                    <a:pt x="0" y="141954"/>
                  </a:lnTo>
                  <a:lnTo>
                    <a:pt x="5149" y="137840"/>
                  </a:lnTo>
                  <a:lnTo>
                    <a:pt x="117410" y="40117"/>
                  </a:lnTo>
                  <a:lnTo>
                    <a:pt x="146964" y="71596"/>
                  </a:lnTo>
                  <a:lnTo>
                    <a:pt x="182746" y="95215"/>
                  </a:lnTo>
                  <a:lnTo>
                    <a:pt x="223066" y="110058"/>
                  </a:lnTo>
                  <a:lnTo>
                    <a:pt x="266234" y="115209"/>
                  </a:lnTo>
                  <a:lnTo>
                    <a:pt x="310753" y="109769"/>
                  </a:lnTo>
                  <a:lnTo>
                    <a:pt x="352039" y="94058"/>
                  </a:lnTo>
                  <a:lnTo>
                    <a:pt x="388400" y="68992"/>
                  </a:lnTo>
                  <a:lnTo>
                    <a:pt x="418147" y="35488"/>
                  </a:lnTo>
                  <a:lnTo>
                    <a:pt x="437200" y="0"/>
                  </a:lnTo>
                  <a:lnTo>
                    <a:pt x="471099" y="13501"/>
                  </a:lnTo>
                  <a:lnTo>
                    <a:pt x="538510" y="40503"/>
                  </a:lnTo>
                  <a:lnTo>
                    <a:pt x="574694" y="55033"/>
                  </a:lnTo>
                  <a:lnTo>
                    <a:pt x="576754" y="56576"/>
                  </a:lnTo>
                  <a:lnTo>
                    <a:pt x="576754" y="59147"/>
                  </a:lnTo>
                  <a:lnTo>
                    <a:pt x="576239" y="59662"/>
                  </a:lnTo>
                  <a:lnTo>
                    <a:pt x="575724" y="60690"/>
                  </a:lnTo>
                  <a:lnTo>
                    <a:pt x="557186" y="98751"/>
                  </a:lnTo>
                  <a:lnTo>
                    <a:pt x="531953" y="136297"/>
                  </a:lnTo>
                  <a:lnTo>
                    <a:pt x="529378" y="139897"/>
                  </a:lnTo>
                  <a:lnTo>
                    <a:pt x="526288" y="143497"/>
                  </a:lnTo>
                  <a:lnTo>
                    <a:pt x="523713" y="147098"/>
                  </a:lnTo>
                  <a:lnTo>
                    <a:pt x="488173" y="183061"/>
                  </a:lnTo>
                  <a:lnTo>
                    <a:pt x="448722" y="212996"/>
                  </a:lnTo>
                  <a:lnTo>
                    <a:pt x="405313" y="236856"/>
                  </a:lnTo>
                  <a:lnTo>
                    <a:pt x="357896" y="254593"/>
                  </a:lnTo>
                  <a:lnTo>
                    <a:pt x="332607" y="260941"/>
                  </a:lnTo>
                  <a:lnTo>
                    <a:pt x="306980" y="265265"/>
                  </a:lnTo>
                  <a:close/>
                </a:path>
              </a:pathLst>
            </a:custGeom>
            <a:solidFill>
              <a:srgbClr val="252D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53285" y="488342"/>
              <a:ext cx="162212" cy="1759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15790" y="548005"/>
              <a:ext cx="271780" cy="189230"/>
            </a:xfrm>
            <a:custGeom>
              <a:avLst/>
              <a:gdLst/>
              <a:ahLst/>
              <a:cxnLst/>
              <a:rect l="l" t="t" r="r" b="b"/>
              <a:pathLst>
                <a:path w="271780" h="189229">
                  <a:moveTo>
                    <a:pt x="134404" y="188758"/>
                  </a:moveTo>
                  <a:lnTo>
                    <a:pt x="95452" y="184073"/>
                  </a:lnTo>
                  <a:lnTo>
                    <a:pt x="59155" y="170564"/>
                  </a:lnTo>
                  <a:lnTo>
                    <a:pt x="27011" y="149051"/>
                  </a:lnTo>
                  <a:lnTo>
                    <a:pt x="514" y="120353"/>
                  </a:lnTo>
                  <a:lnTo>
                    <a:pt x="0" y="120353"/>
                  </a:lnTo>
                  <a:lnTo>
                    <a:pt x="0" y="119838"/>
                  </a:lnTo>
                  <a:lnTo>
                    <a:pt x="137494" y="0"/>
                  </a:lnTo>
                  <a:lnTo>
                    <a:pt x="269323" y="114695"/>
                  </a:lnTo>
                  <a:lnTo>
                    <a:pt x="271383" y="116238"/>
                  </a:lnTo>
                  <a:lnTo>
                    <a:pt x="270353" y="117267"/>
                  </a:lnTo>
                  <a:lnTo>
                    <a:pt x="243680" y="147315"/>
                  </a:lnTo>
                  <a:lnTo>
                    <a:pt x="211069" y="169793"/>
                  </a:lnTo>
                  <a:lnTo>
                    <a:pt x="174112" y="183880"/>
                  </a:lnTo>
                  <a:lnTo>
                    <a:pt x="134404" y="188758"/>
                  </a:lnTo>
                  <a:close/>
                </a:path>
              </a:pathLst>
            </a:custGeom>
            <a:solidFill>
              <a:srgbClr val="252D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42262" y="867930"/>
              <a:ext cx="67310" cy="34290"/>
            </a:xfrm>
            <a:custGeom>
              <a:avLst/>
              <a:gdLst/>
              <a:ahLst/>
              <a:cxnLst/>
              <a:rect l="l" t="t" r="r" b="b"/>
              <a:pathLst>
                <a:path w="67309" h="34290">
                  <a:moveTo>
                    <a:pt x="22669" y="508"/>
                  </a:moveTo>
                  <a:lnTo>
                    <a:pt x="22148" y="0"/>
                  </a:lnTo>
                  <a:lnTo>
                    <a:pt x="520" y="0"/>
                  </a:lnTo>
                  <a:lnTo>
                    <a:pt x="0" y="508"/>
                  </a:lnTo>
                  <a:lnTo>
                    <a:pt x="0" y="5651"/>
                  </a:lnTo>
                  <a:lnTo>
                    <a:pt x="520" y="6159"/>
                  </a:lnTo>
                  <a:lnTo>
                    <a:pt x="8242" y="6159"/>
                  </a:lnTo>
                  <a:lnTo>
                    <a:pt x="8242" y="32905"/>
                  </a:lnTo>
                  <a:lnTo>
                    <a:pt x="8763" y="33426"/>
                  </a:lnTo>
                  <a:lnTo>
                    <a:pt x="13906" y="33426"/>
                  </a:lnTo>
                  <a:lnTo>
                    <a:pt x="14427" y="32905"/>
                  </a:lnTo>
                  <a:lnTo>
                    <a:pt x="14427" y="6159"/>
                  </a:lnTo>
                  <a:lnTo>
                    <a:pt x="22148" y="6159"/>
                  </a:lnTo>
                  <a:lnTo>
                    <a:pt x="22669" y="5651"/>
                  </a:lnTo>
                  <a:lnTo>
                    <a:pt x="22669" y="508"/>
                  </a:lnTo>
                  <a:close/>
                </a:path>
                <a:path w="67309" h="34290">
                  <a:moveTo>
                    <a:pt x="66954" y="32397"/>
                  </a:moveTo>
                  <a:lnTo>
                    <a:pt x="63842" y="14909"/>
                  </a:lnTo>
                  <a:lnTo>
                    <a:pt x="61290" y="508"/>
                  </a:lnTo>
                  <a:lnTo>
                    <a:pt x="61290" y="0"/>
                  </a:lnTo>
                  <a:lnTo>
                    <a:pt x="58712" y="0"/>
                  </a:lnTo>
                  <a:lnTo>
                    <a:pt x="48412" y="22618"/>
                  </a:lnTo>
                  <a:lnTo>
                    <a:pt x="44729" y="14909"/>
                  </a:lnTo>
                  <a:lnTo>
                    <a:pt x="37592" y="0"/>
                  </a:lnTo>
                  <a:lnTo>
                    <a:pt x="35534" y="0"/>
                  </a:lnTo>
                  <a:lnTo>
                    <a:pt x="35026" y="508"/>
                  </a:lnTo>
                  <a:lnTo>
                    <a:pt x="29362" y="32397"/>
                  </a:lnTo>
                  <a:lnTo>
                    <a:pt x="29362" y="32905"/>
                  </a:lnTo>
                  <a:lnTo>
                    <a:pt x="29870" y="33426"/>
                  </a:lnTo>
                  <a:lnTo>
                    <a:pt x="35026" y="33426"/>
                  </a:lnTo>
                  <a:lnTo>
                    <a:pt x="35534" y="32905"/>
                  </a:lnTo>
                  <a:lnTo>
                    <a:pt x="38633" y="14909"/>
                  </a:lnTo>
                  <a:lnTo>
                    <a:pt x="46863" y="33426"/>
                  </a:lnTo>
                  <a:lnTo>
                    <a:pt x="46863" y="33934"/>
                  </a:lnTo>
                  <a:lnTo>
                    <a:pt x="49441" y="33934"/>
                  </a:lnTo>
                  <a:lnTo>
                    <a:pt x="49441" y="33426"/>
                  </a:lnTo>
                  <a:lnTo>
                    <a:pt x="54254" y="22618"/>
                  </a:lnTo>
                  <a:lnTo>
                    <a:pt x="57683" y="14909"/>
                  </a:lnTo>
                  <a:lnTo>
                    <a:pt x="58191" y="14909"/>
                  </a:lnTo>
                  <a:lnTo>
                    <a:pt x="60769" y="32905"/>
                  </a:lnTo>
                  <a:lnTo>
                    <a:pt x="61290" y="33426"/>
                  </a:lnTo>
                  <a:lnTo>
                    <a:pt x="66433" y="33426"/>
                  </a:lnTo>
                  <a:lnTo>
                    <a:pt x="66954" y="32905"/>
                  </a:lnTo>
                  <a:lnTo>
                    <a:pt x="66954" y="32397"/>
                  </a:lnTo>
                  <a:close/>
                </a:path>
              </a:pathLst>
            </a:custGeom>
            <a:solidFill>
              <a:srgbClr val="0809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28690" y="230663"/>
              <a:ext cx="680085" cy="487680"/>
            </a:xfrm>
            <a:custGeom>
              <a:avLst/>
              <a:gdLst/>
              <a:ahLst/>
              <a:cxnLst/>
              <a:rect l="l" t="t" r="r" b="b"/>
              <a:pathLst>
                <a:path w="680085" h="487680">
                  <a:moveTo>
                    <a:pt x="339873" y="487070"/>
                  </a:moveTo>
                  <a:lnTo>
                    <a:pt x="514" y="349229"/>
                  </a:lnTo>
                  <a:lnTo>
                    <a:pt x="514" y="346143"/>
                  </a:lnTo>
                  <a:lnTo>
                    <a:pt x="0" y="342543"/>
                  </a:lnTo>
                  <a:lnTo>
                    <a:pt x="0" y="339457"/>
                  </a:lnTo>
                  <a:lnTo>
                    <a:pt x="3107" y="293342"/>
                  </a:lnTo>
                  <a:lnTo>
                    <a:pt x="12158" y="249128"/>
                  </a:lnTo>
                  <a:lnTo>
                    <a:pt x="26745" y="207218"/>
                  </a:lnTo>
                  <a:lnTo>
                    <a:pt x="46460" y="168014"/>
                  </a:lnTo>
                  <a:lnTo>
                    <a:pt x="70896" y="131917"/>
                  </a:lnTo>
                  <a:lnTo>
                    <a:pt x="99644" y="99329"/>
                  </a:lnTo>
                  <a:lnTo>
                    <a:pt x="132298" y="70653"/>
                  </a:lnTo>
                  <a:lnTo>
                    <a:pt x="168449" y="46289"/>
                  </a:lnTo>
                  <a:lnTo>
                    <a:pt x="207689" y="26640"/>
                  </a:lnTo>
                  <a:lnTo>
                    <a:pt x="249612" y="12108"/>
                  </a:lnTo>
                  <a:lnTo>
                    <a:pt x="293809" y="3094"/>
                  </a:lnTo>
                  <a:lnTo>
                    <a:pt x="339873" y="0"/>
                  </a:lnTo>
                  <a:lnTo>
                    <a:pt x="386045" y="3094"/>
                  </a:lnTo>
                  <a:lnTo>
                    <a:pt x="430313" y="12108"/>
                  </a:lnTo>
                  <a:lnTo>
                    <a:pt x="472274" y="26640"/>
                  </a:lnTo>
                  <a:lnTo>
                    <a:pt x="511526" y="46289"/>
                  </a:lnTo>
                  <a:lnTo>
                    <a:pt x="547667" y="70653"/>
                  </a:lnTo>
                  <a:lnTo>
                    <a:pt x="580295" y="99329"/>
                  </a:lnTo>
                  <a:lnTo>
                    <a:pt x="609006" y="131917"/>
                  </a:lnTo>
                  <a:lnTo>
                    <a:pt x="633400" y="168014"/>
                  </a:lnTo>
                  <a:lnTo>
                    <a:pt x="653073" y="207218"/>
                  </a:lnTo>
                  <a:lnTo>
                    <a:pt x="667623" y="249128"/>
                  </a:lnTo>
                  <a:lnTo>
                    <a:pt x="676648" y="293342"/>
                  </a:lnTo>
                  <a:lnTo>
                    <a:pt x="679746" y="339457"/>
                  </a:lnTo>
                  <a:lnTo>
                    <a:pt x="679746" y="349229"/>
                  </a:lnTo>
                  <a:lnTo>
                    <a:pt x="339873" y="487070"/>
                  </a:lnTo>
                  <a:close/>
                </a:path>
              </a:pathLst>
            </a:custGeom>
            <a:solidFill>
              <a:srgbClr val="252D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30235" y="600981"/>
              <a:ext cx="677545" cy="308610"/>
            </a:xfrm>
            <a:custGeom>
              <a:avLst/>
              <a:gdLst/>
              <a:ahLst/>
              <a:cxnLst/>
              <a:rect l="l" t="t" r="r" b="b"/>
              <a:pathLst>
                <a:path w="677544" h="308609">
                  <a:moveTo>
                    <a:pt x="338328" y="308597"/>
                  </a:moveTo>
                  <a:lnTo>
                    <a:pt x="290880" y="305305"/>
                  </a:lnTo>
                  <a:lnTo>
                    <a:pt x="245454" y="295725"/>
                  </a:lnTo>
                  <a:lnTo>
                    <a:pt x="202489" y="280302"/>
                  </a:lnTo>
                  <a:lnTo>
                    <a:pt x="162423" y="259481"/>
                  </a:lnTo>
                  <a:lnTo>
                    <a:pt x="125695" y="233708"/>
                  </a:lnTo>
                  <a:lnTo>
                    <a:pt x="92744" y="203428"/>
                  </a:lnTo>
                  <a:lnTo>
                    <a:pt x="64009" y="169086"/>
                  </a:lnTo>
                  <a:lnTo>
                    <a:pt x="39928" y="131127"/>
                  </a:lnTo>
                  <a:lnTo>
                    <a:pt x="20941" y="89996"/>
                  </a:lnTo>
                  <a:lnTo>
                    <a:pt x="7485" y="46138"/>
                  </a:lnTo>
                  <a:lnTo>
                    <a:pt x="0" y="0"/>
                  </a:lnTo>
                  <a:lnTo>
                    <a:pt x="335238" y="135783"/>
                  </a:lnTo>
                  <a:lnTo>
                    <a:pt x="338328" y="137326"/>
                  </a:lnTo>
                  <a:lnTo>
                    <a:pt x="677171" y="0"/>
                  </a:lnTo>
                  <a:lnTo>
                    <a:pt x="669686" y="46138"/>
                  </a:lnTo>
                  <a:lnTo>
                    <a:pt x="656227" y="89996"/>
                  </a:lnTo>
                  <a:lnTo>
                    <a:pt x="637232" y="131127"/>
                  </a:lnTo>
                  <a:lnTo>
                    <a:pt x="613137" y="169086"/>
                  </a:lnTo>
                  <a:lnTo>
                    <a:pt x="584378" y="203428"/>
                  </a:lnTo>
                  <a:lnTo>
                    <a:pt x="551392" y="233708"/>
                  </a:lnTo>
                  <a:lnTo>
                    <a:pt x="514615" y="259481"/>
                  </a:lnTo>
                  <a:lnTo>
                    <a:pt x="474484" y="280302"/>
                  </a:lnTo>
                  <a:lnTo>
                    <a:pt x="431435" y="295725"/>
                  </a:lnTo>
                  <a:lnTo>
                    <a:pt x="385904" y="305305"/>
                  </a:lnTo>
                  <a:lnTo>
                    <a:pt x="338328" y="308597"/>
                  </a:lnTo>
                  <a:close/>
                </a:path>
              </a:pathLst>
            </a:custGeom>
            <a:solidFill>
              <a:srgbClr val="EE63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07896" y="759908"/>
              <a:ext cx="70034" cy="822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97499" y="759908"/>
              <a:ext cx="234821" cy="822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15718" y="517145"/>
              <a:ext cx="282712" cy="1440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72361" y="333019"/>
              <a:ext cx="426720" cy="284480"/>
            </a:xfrm>
            <a:custGeom>
              <a:avLst/>
              <a:gdLst/>
              <a:ahLst/>
              <a:cxnLst/>
              <a:rect l="l" t="t" r="r" b="b"/>
              <a:pathLst>
                <a:path w="426719" h="284480">
                  <a:moveTo>
                    <a:pt x="410413" y="11836"/>
                  </a:moveTo>
                  <a:lnTo>
                    <a:pt x="367157" y="23660"/>
                  </a:lnTo>
                  <a:lnTo>
                    <a:pt x="341934" y="16979"/>
                  </a:lnTo>
                  <a:lnTo>
                    <a:pt x="339864" y="16459"/>
                  </a:lnTo>
                  <a:lnTo>
                    <a:pt x="338836" y="16459"/>
                  </a:lnTo>
                  <a:lnTo>
                    <a:pt x="337299" y="16979"/>
                  </a:lnTo>
                  <a:lnTo>
                    <a:pt x="335749" y="16979"/>
                  </a:lnTo>
                  <a:lnTo>
                    <a:pt x="332143" y="18516"/>
                  </a:lnTo>
                  <a:lnTo>
                    <a:pt x="330085" y="19545"/>
                  </a:lnTo>
                  <a:lnTo>
                    <a:pt x="329171" y="20459"/>
                  </a:lnTo>
                  <a:lnTo>
                    <a:pt x="329057" y="22631"/>
                  </a:lnTo>
                  <a:lnTo>
                    <a:pt x="331114" y="23660"/>
                  </a:lnTo>
                  <a:lnTo>
                    <a:pt x="331635" y="24180"/>
                  </a:lnTo>
                  <a:lnTo>
                    <a:pt x="340906" y="27774"/>
                  </a:lnTo>
                  <a:lnTo>
                    <a:pt x="346570" y="30861"/>
                  </a:lnTo>
                  <a:lnTo>
                    <a:pt x="327507" y="37553"/>
                  </a:lnTo>
                  <a:lnTo>
                    <a:pt x="324421" y="38582"/>
                  </a:lnTo>
                  <a:lnTo>
                    <a:pt x="322364" y="38061"/>
                  </a:lnTo>
                  <a:lnTo>
                    <a:pt x="318757" y="36004"/>
                  </a:lnTo>
                  <a:lnTo>
                    <a:pt x="315671" y="33947"/>
                  </a:lnTo>
                  <a:lnTo>
                    <a:pt x="311543" y="30861"/>
                  </a:lnTo>
                  <a:lnTo>
                    <a:pt x="309486" y="29832"/>
                  </a:lnTo>
                  <a:lnTo>
                    <a:pt x="308457" y="29832"/>
                  </a:lnTo>
                  <a:lnTo>
                    <a:pt x="306400" y="30353"/>
                  </a:lnTo>
                  <a:lnTo>
                    <a:pt x="304342" y="30353"/>
                  </a:lnTo>
                  <a:lnTo>
                    <a:pt x="301244" y="31381"/>
                  </a:lnTo>
                  <a:lnTo>
                    <a:pt x="300736" y="32918"/>
                  </a:lnTo>
                  <a:lnTo>
                    <a:pt x="302272" y="34975"/>
                  </a:lnTo>
                  <a:lnTo>
                    <a:pt x="304342" y="37553"/>
                  </a:lnTo>
                  <a:lnTo>
                    <a:pt x="315150" y="50927"/>
                  </a:lnTo>
                  <a:lnTo>
                    <a:pt x="324078" y="49568"/>
                  </a:lnTo>
                  <a:lnTo>
                    <a:pt x="333692" y="47840"/>
                  </a:lnTo>
                  <a:lnTo>
                    <a:pt x="343687" y="45707"/>
                  </a:lnTo>
                  <a:lnTo>
                    <a:pt x="353771" y="43205"/>
                  </a:lnTo>
                  <a:lnTo>
                    <a:pt x="344500" y="64808"/>
                  </a:lnTo>
                  <a:lnTo>
                    <a:pt x="343992" y="66344"/>
                  </a:lnTo>
                  <a:lnTo>
                    <a:pt x="344500" y="68402"/>
                  </a:lnTo>
                  <a:lnTo>
                    <a:pt x="348107" y="68402"/>
                  </a:lnTo>
                  <a:lnTo>
                    <a:pt x="349135" y="67894"/>
                  </a:lnTo>
                  <a:lnTo>
                    <a:pt x="349656" y="67894"/>
                  </a:lnTo>
                  <a:lnTo>
                    <a:pt x="354291" y="65836"/>
                  </a:lnTo>
                  <a:lnTo>
                    <a:pt x="355320" y="65316"/>
                  </a:lnTo>
                  <a:lnTo>
                    <a:pt x="356870" y="64808"/>
                  </a:lnTo>
                  <a:lnTo>
                    <a:pt x="382612" y="34467"/>
                  </a:lnTo>
                  <a:lnTo>
                    <a:pt x="387756" y="32410"/>
                  </a:lnTo>
                  <a:lnTo>
                    <a:pt x="405790" y="24688"/>
                  </a:lnTo>
                  <a:lnTo>
                    <a:pt x="406819" y="23660"/>
                  </a:lnTo>
                  <a:lnTo>
                    <a:pt x="410413" y="20066"/>
                  </a:lnTo>
                  <a:lnTo>
                    <a:pt x="410413" y="11836"/>
                  </a:lnTo>
                  <a:close/>
                </a:path>
                <a:path w="426719" h="284480">
                  <a:moveTo>
                    <a:pt x="426377" y="247396"/>
                  </a:moveTo>
                  <a:lnTo>
                    <a:pt x="425348" y="245338"/>
                  </a:lnTo>
                  <a:lnTo>
                    <a:pt x="219887" y="1028"/>
                  </a:lnTo>
                  <a:lnTo>
                    <a:pt x="218859" y="520"/>
                  </a:lnTo>
                  <a:lnTo>
                    <a:pt x="218338" y="0"/>
                  </a:lnTo>
                  <a:lnTo>
                    <a:pt x="215760" y="0"/>
                  </a:lnTo>
                  <a:lnTo>
                    <a:pt x="214731" y="1028"/>
                  </a:lnTo>
                  <a:lnTo>
                    <a:pt x="99898" y="129095"/>
                  </a:lnTo>
                  <a:lnTo>
                    <a:pt x="120497" y="93091"/>
                  </a:lnTo>
                  <a:lnTo>
                    <a:pt x="96291" y="67373"/>
                  </a:lnTo>
                  <a:lnTo>
                    <a:pt x="95262" y="66344"/>
                  </a:lnTo>
                  <a:lnTo>
                    <a:pt x="91655" y="66344"/>
                  </a:lnTo>
                  <a:lnTo>
                    <a:pt x="91147" y="67373"/>
                  </a:lnTo>
                  <a:lnTo>
                    <a:pt x="0" y="171792"/>
                  </a:lnTo>
                  <a:lnTo>
                    <a:pt x="103733" y="185102"/>
                  </a:lnTo>
                  <a:lnTo>
                    <a:pt x="184785" y="199085"/>
                  </a:lnTo>
                  <a:lnTo>
                    <a:pt x="245541" y="213487"/>
                  </a:lnTo>
                  <a:lnTo>
                    <a:pt x="288378" y="228104"/>
                  </a:lnTo>
                  <a:lnTo>
                    <a:pt x="329780" y="257136"/>
                  </a:lnTo>
                  <a:lnTo>
                    <a:pt x="333108" y="271106"/>
                  </a:lnTo>
                  <a:lnTo>
                    <a:pt x="328028" y="284429"/>
                  </a:lnTo>
                  <a:lnTo>
                    <a:pt x="385191" y="264363"/>
                  </a:lnTo>
                  <a:lnTo>
                    <a:pt x="423811" y="250990"/>
                  </a:lnTo>
                  <a:lnTo>
                    <a:pt x="424840" y="250482"/>
                  </a:lnTo>
                  <a:lnTo>
                    <a:pt x="425869" y="249453"/>
                  </a:lnTo>
                  <a:lnTo>
                    <a:pt x="425869" y="248424"/>
                  </a:lnTo>
                  <a:lnTo>
                    <a:pt x="426377" y="247396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15823" y="1496567"/>
            <a:ext cx="11268710" cy="5118100"/>
            <a:chOff x="115823" y="1496567"/>
            <a:chExt cx="11268710" cy="5118100"/>
          </a:xfrm>
        </p:grpSpPr>
        <p:sp>
          <p:nvSpPr>
            <p:cNvPr id="20" name="object 20"/>
            <p:cNvSpPr/>
            <p:nvPr/>
          </p:nvSpPr>
          <p:spPr>
            <a:xfrm>
              <a:off x="7085076" y="1496567"/>
              <a:ext cx="4299203" cy="51175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5823" y="2186940"/>
              <a:ext cx="8810243" cy="219303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5259" y="2226563"/>
              <a:ext cx="8691880" cy="2075814"/>
            </a:xfrm>
            <a:custGeom>
              <a:avLst/>
              <a:gdLst/>
              <a:ahLst/>
              <a:cxnLst/>
              <a:rect l="l" t="t" r="r" b="b"/>
              <a:pathLst>
                <a:path w="8691880" h="2075814">
                  <a:moveTo>
                    <a:pt x="8691372" y="0"/>
                  </a:moveTo>
                  <a:lnTo>
                    <a:pt x="0" y="0"/>
                  </a:lnTo>
                  <a:lnTo>
                    <a:pt x="0" y="2075688"/>
                  </a:lnTo>
                  <a:lnTo>
                    <a:pt x="8691372" y="2075688"/>
                  </a:lnTo>
                  <a:lnTo>
                    <a:pt x="8691372" y="0"/>
                  </a:lnTo>
                  <a:close/>
                </a:path>
              </a:pathLst>
            </a:custGeom>
            <a:solidFill>
              <a:srgbClr val="0073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27252" y="5228107"/>
              <a:ext cx="5034280" cy="844550"/>
            </a:xfrm>
            <a:custGeom>
              <a:avLst/>
              <a:gdLst/>
              <a:ahLst/>
              <a:cxnLst/>
              <a:rect l="l" t="t" r="r" b="b"/>
              <a:pathLst>
                <a:path w="5034280" h="844550">
                  <a:moveTo>
                    <a:pt x="5033772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0" y="295656"/>
                  </a:lnTo>
                  <a:lnTo>
                    <a:pt x="0" y="548640"/>
                  </a:lnTo>
                  <a:lnTo>
                    <a:pt x="0" y="569976"/>
                  </a:lnTo>
                  <a:lnTo>
                    <a:pt x="0" y="844296"/>
                  </a:lnTo>
                  <a:lnTo>
                    <a:pt x="4165079" y="844296"/>
                  </a:lnTo>
                  <a:lnTo>
                    <a:pt x="4165079" y="569976"/>
                  </a:lnTo>
                  <a:lnTo>
                    <a:pt x="4306824" y="569976"/>
                  </a:lnTo>
                  <a:lnTo>
                    <a:pt x="4306824" y="295656"/>
                  </a:lnTo>
                  <a:lnTo>
                    <a:pt x="5033772" y="295656"/>
                  </a:lnTo>
                  <a:lnTo>
                    <a:pt x="50337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814557" y="4924324"/>
            <a:ext cx="4986020" cy="115379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dirty="0">
                <a:latin typeface="Trebuchet MS"/>
                <a:cs typeface="Trebuchet MS"/>
              </a:rPr>
              <a:t>As </a:t>
            </a:r>
            <a:r>
              <a:rPr sz="2000" spc="-5" dirty="0">
                <a:latin typeface="Trebuchet MS"/>
                <a:cs typeface="Trebuchet MS"/>
              </a:rPr>
              <a:t>we </a:t>
            </a:r>
            <a:r>
              <a:rPr sz="2000" dirty="0">
                <a:latin typeface="Trebuchet MS"/>
                <a:cs typeface="Trebuchet MS"/>
              </a:rPr>
              <a:t>move forward from COVID-19 </a:t>
            </a:r>
            <a:r>
              <a:rPr sz="2000" spc="-5" dirty="0">
                <a:latin typeface="Trebuchet MS"/>
                <a:cs typeface="Trebuchet MS"/>
              </a:rPr>
              <a:t>and  </a:t>
            </a:r>
            <a:r>
              <a:rPr sz="2000" dirty="0">
                <a:latin typeface="Trebuchet MS"/>
                <a:cs typeface="Trebuchet MS"/>
              </a:rPr>
              <a:t>crisis </a:t>
            </a:r>
            <a:r>
              <a:rPr sz="2000" spc="-5" dirty="0">
                <a:latin typeface="Trebuchet MS"/>
                <a:cs typeface="Trebuchet MS"/>
              </a:rPr>
              <a:t>planning, using teleworking tools that  </a:t>
            </a:r>
            <a:r>
              <a:rPr sz="2000" dirty="0">
                <a:latin typeface="Trebuchet MS"/>
                <a:cs typeface="Trebuchet MS"/>
              </a:rPr>
              <a:t>are </a:t>
            </a:r>
            <a:r>
              <a:rPr sz="2000" spc="-5" dirty="0">
                <a:latin typeface="Trebuchet MS"/>
                <a:cs typeface="Trebuchet MS"/>
              </a:rPr>
              <a:t>established </a:t>
            </a:r>
            <a:r>
              <a:rPr sz="2000" dirty="0">
                <a:latin typeface="Trebuchet MS"/>
                <a:cs typeface="Trebuchet MS"/>
              </a:rPr>
              <a:t>in crisis can </a:t>
            </a:r>
            <a:r>
              <a:rPr sz="2000" spc="-5" dirty="0">
                <a:latin typeface="Trebuchet MS"/>
                <a:cs typeface="Trebuchet MS"/>
              </a:rPr>
              <a:t>generate  change </a:t>
            </a:r>
            <a:r>
              <a:rPr sz="2000" dirty="0">
                <a:latin typeface="Trebuchet MS"/>
                <a:cs typeface="Trebuchet MS"/>
              </a:rPr>
              <a:t>for a </a:t>
            </a:r>
            <a:r>
              <a:rPr sz="2000" spc="-5" dirty="0">
                <a:latin typeface="Trebuchet MS"/>
                <a:cs typeface="Trebuchet MS"/>
              </a:rPr>
              <a:t>business </a:t>
            </a:r>
            <a:r>
              <a:rPr sz="2000" dirty="0">
                <a:latin typeface="Trebuchet MS"/>
                <a:cs typeface="Trebuchet MS"/>
              </a:rPr>
              <a:t>for </a:t>
            </a:r>
            <a:r>
              <a:rPr sz="2000" spc="-5" dirty="0">
                <a:latin typeface="Trebuchet MS"/>
                <a:cs typeface="Trebuchet MS"/>
              </a:rPr>
              <a:t>the</a:t>
            </a:r>
            <a:r>
              <a:rPr sz="2000" spc="-13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future.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992344" y="5776747"/>
            <a:ext cx="73660" cy="295910"/>
          </a:xfrm>
          <a:custGeom>
            <a:avLst/>
            <a:gdLst/>
            <a:ahLst/>
            <a:cxnLst/>
            <a:rect l="l" t="t" r="r" b="b"/>
            <a:pathLst>
              <a:path w="73660" h="295910">
                <a:moveTo>
                  <a:pt x="73151" y="0"/>
                </a:moveTo>
                <a:lnTo>
                  <a:pt x="0" y="0"/>
                </a:lnTo>
                <a:lnTo>
                  <a:pt x="0" y="295656"/>
                </a:lnTo>
                <a:lnTo>
                  <a:pt x="73151" y="295656"/>
                </a:lnTo>
                <a:lnTo>
                  <a:pt x="731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73745" y="1983848"/>
            <a:ext cx="2884170" cy="1976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800" b="1" dirty="0">
                <a:solidFill>
                  <a:srgbClr val="FFFFFF"/>
                </a:solidFill>
                <a:latin typeface="Trebuchet MS"/>
                <a:cs typeface="Trebuchet MS"/>
              </a:rPr>
              <a:t>197</a:t>
            </a:r>
            <a:endParaRPr sz="128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39961" y="3640435"/>
            <a:ext cx="12179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Trebuchet MS"/>
                <a:cs typeface="Trebuchet MS"/>
              </a:rPr>
              <a:t>ho</a:t>
            </a:r>
            <a:r>
              <a:rPr sz="3600" b="1" spc="-10" dirty="0">
                <a:solidFill>
                  <a:srgbClr val="FFFFFF"/>
                </a:solidFill>
                <a:latin typeface="Trebuchet MS"/>
                <a:cs typeface="Trebuchet MS"/>
              </a:rPr>
              <a:t>ur</a:t>
            </a:r>
            <a:r>
              <a:rPr sz="3600" b="1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04946" y="2489324"/>
            <a:ext cx="5391150" cy="13792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b="1" spc="-15" dirty="0">
                <a:solidFill>
                  <a:srgbClr val="FFFFFF"/>
                </a:solidFill>
                <a:latin typeface="Trebuchet MS"/>
                <a:cs typeface="Trebuchet MS"/>
              </a:rPr>
              <a:t>average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time that could be saved 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annually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by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an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employee in Boulder  working from home instead of  commuting </a:t>
            </a:r>
            <a:r>
              <a:rPr sz="1900" b="1" spc="-5" dirty="0">
                <a:solidFill>
                  <a:srgbClr val="FFFFFF"/>
                </a:solidFill>
                <a:latin typeface="Trebuchet MS"/>
                <a:cs typeface="Trebuchet MS"/>
              </a:rPr>
              <a:t>(based </a:t>
            </a:r>
            <a:r>
              <a:rPr sz="1900" b="1" spc="-10" dirty="0">
                <a:solidFill>
                  <a:srgbClr val="FFFFFF"/>
                </a:solidFill>
                <a:latin typeface="Trebuchet MS"/>
                <a:cs typeface="Trebuchet MS"/>
              </a:rPr>
              <a:t>on </a:t>
            </a:r>
            <a:r>
              <a:rPr sz="1900" b="1" spc="-5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1900" b="1" dirty="0">
                <a:solidFill>
                  <a:srgbClr val="FFFFFF"/>
                </a:solidFill>
                <a:latin typeface="Trebuchet MS"/>
                <a:cs typeface="Trebuchet MS"/>
              </a:rPr>
              <a:t>20% </a:t>
            </a:r>
            <a:r>
              <a:rPr sz="1900" b="1" spc="-10" dirty="0">
                <a:solidFill>
                  <a:srgbClr val="FFFFFF"/>
                </a:solidFill>
                <a:latin typeface="Trebuchet MS"/>
                <a:cs typeface="Trebuchet MS"/>
              </a:rPr>
              <a:t>adoption</a:t>
            </a:r>
            <a:r>
              <a:rPr sz="1900" b="1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b="1" spc="-15" dirty="0">
                <a:solidFill>
                  <a:srgbClr val="FFFFFF"/>
                </a:solidFill>
                <a:latin typeface="Trebuchet MS"/>
                <a:cs typeface="Trebuchet MS"/>
              </a:rPr>
              <a:t>rate)</a:t>
            </a:r>
            <a:r>
              <a:rPr sz="2400" b="1" spc="-15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208905" y="267766"/>
            <a:ext cx="57702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0" dirty="0">
                <a:latin typeface="Trebuchet MS"/>
                <a:cs typeface="Trebuchet MS"/>
              </a:rPr>
              <a:t>Traffic </a:t>
            </a:r>
            <a:r>
              <a:rPr sz="3200" spc="-5" dirty="0">
                <a:latin typeface="Trebuchet MS"/>
                <a:cs typeface="Trebuchet MS"/>
              </a:rPr>
              <a:t>and </a:t>
            </a:r>
            <a:r>
              <a:rPr sz="3200" dirty="0">
                <a:latin typeface="Trebuchet MS"/>
                <a:cs typeface="Trebuchet MS"/>
              </a:rPr>
              <a:t>time-saving</a:t>
            </a:r>
            <a:r>
              <a:rPr sz="3200" spc="-2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impacts</a:t>
            </a:r>
            <a:endParaRPr sz="32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376035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97606" y="419878"/>
            <a:ext cx="84785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solidFill>
                  <a:srgbClr val="000000"/>
                </a:solidFill>
                <a:latin typeface="Trebuchet MS"/>
                <a:cs typeface="Trebuchet MS"/>
              </a:rPr>
              <a:t>How does </a:t>
            </a:r>
            <a:r>
              <a:rPr sz="3200" b="0" spc="-5" dirty="0">
                <a:solidFill>
                  <a:srgbClr val="000000"/>
                </a:solidFill>
                <a:latin typeface="Trebuchet MS"/>
                <a:cs typeface="Trebuchet MS"/>
              </a:rPr>
              <a:t>this change our </a:t>
            </a:r>
            <a:r>
              <a:rPr sz="3200" b="0" dirty="0">
                <a:solidFill>
                  <a:srgbClr val="000000"/>
                </a:solidFill>
                <a:latin typeface="Trebuchet MS"/>
                <a:cs typeface="Trebuchet MS"/>
              </a:rPr>
              <a:t>work </a:t>
            </a:r>
            <a:r>
              <a:rPr sz="3200" b="0" spc="-5" dirty="0">
                <a:solidFill>
                  <a:srgbClr val="000000"/>
                </a:solidFill>
                <a:latin typeface="Trebuchet MS"/>
                <a:cs typeface="Trebuchet MS"/>
              </a:rPr>
              <a:t>going</a:t>
            </a:r>
            <a:r>
              <a:rPr sz="3200" b="0" spc="-2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200" b="0" dirty="0">
                <a:solidFill>
                  <a:srgbClr val="000000"/>
                </a:solidFill>
                <a:latin typeface="Trebuchet MS"/>
                <a:cs typeface="Trebuchet MS"/>
              </a:rPr>
              <a:t>forward?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024" y="1398009"/>
            <a:ext cx="11577955" cy="250952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20"/>
              </a:spcBef>
              <a:buSzPct val="75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rebuchet MS"/>
                <a:cs typeface="Trebuchet MS"/>
              </a:rPr>
              <a:t>Encouraging clean transportation that aligns with public health</a:t>
            </a:r>
            <a:r>
              <a:rPr sz="2400" spc="19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goals</a:t>
            </a:r>
            <a:endParaRPr sz="24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SzPct val="75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rebuchet MS"/>
                <a:cs typeface="Trebuchet MS"/>
              </a:rPr>
              <a:t>Uncertainty as to how public transit recovers/evolves in the next several</a:t>
            </a:r>
            <a:r>
              <a:rPr sz="2400" spc="30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months</a:t>
            </a:r>
            <a:endParaRPr sz="2400">
              <a:latin typeface="Trebuchet MS"/>
              <a:cs typeface="Trebuchet MS"/>
            </a:endParaRPr>
          </a:p>
          <a:p>
            <a:pPr marL="355600" marR="5080" indent="-342900">
              <a:lnSpc>
                <a:spcPts val="2590"/>
              </a:lnSpc>
              <a:spcBef>
                <a:spcPts val="1035"/>
              </a:spcBef>
              <a:buSzPct val="75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rebuchet MS"/>
                <a:cs typeface="Trebuchet MS"/>
              </a:rPr>
              <a:t>Opportunity to encourage continued telework, active transportation, and electric  vehicles</a:t>
            </a:r>
            <a:endParaRPr sz="2400">
              <a:latin typeface="Trebuchet MS"/>
              <a:cs typeface="Trebuchet MS"/>
            </a:endParaRPr>
          </a:p>
          <a:p>
            <a:pPr marL="355600" marR="703580" indent="-342900">
              <a:lnSpc>
                <a:spcPts val="2590"/>
              </a:lnSpc>
              <a:spcBef>
                <a:spcPts val="1000"/>
              </a:spcBef>
              <a:buSzPct val="75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rebuchet MS"/>
                <a:cs typeface="Trebuchet MS"/>
              </a:rPr>
              <a:t>Lead by example – engage communities, employers to commit to sustainable  transportation</a:t>
            </a:r>
            <a:r>
              <a:rPr sz="2400" spc="3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choices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2400" y="4152900"/>
            <a:ext cx="4429125" cy="2397760"/>
            <a:chOff x="152400" y="4152900"/>
            <a:chExt cx="4429125" cy="2397760"/>
          </a:xfrm>
        </p:grpSpPr>
        <p:sp>
          <p:nvSpPr>
            <p:cNvPr id="5" name="object 5"/>
            <p:cNvSpPr/>
            <p:nvPr/>
          </p:nvSpPr>
          <p:spPr>
            <a:xfrm>
              <a:off x="152400" y="4152900"/>
              <a:ext cx="2267711" cy="22661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38400" y="4407407"/>
              <a:ext cx="2142743" cy="21427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5164577" y="4587239"/>
            <a:ext cx="1663089" cy="17617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46036" y="4393691"/>
            <a:ext cx="2144267" cy="21701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690300" y="4683252"/>
            <a:ext cx="1847603" cy="12957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06401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" y="1184148"/>
            <a:ext cx="12182856" cy="5661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05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Questions?</a:t>
            </a:r>
          </a:p>
        </p:txBody>
      </p:sp>
      <p:sp>
        <p:nvSpPr>
          <p:cNvPr id="4" name="object 4"/>
          <p:cNvSpPr/>
          <p:nvPr/>
        </p:nvSpPr>
        <p:spPr>
          <a:xfrm>
            <a:off x="1719072" y="184404"/>
            <a:ext cx="1266443" cy="530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95879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352" y="1531209"/>
            <a:ext cx="11444108" cy="50157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Other</a:t>
            </a:r>
          </a:p>
          <a:p>
            <a:pPr marL="685800" lvl="1" indent="-228600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cs typeface="Calibri"/>
              </a:rPr>
              <a:t>Chair Mullica, on behalf of NATA, will send a letter to RTD supporting retention of FISA funds for the construction of unfinished FasTracks Corridors. 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dirty="0">
              <a:cs typeface="Calibri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None/>
            </a:pPr>
            <a:endParaRPr lang="en-US" sz="1800" dirty="0">
              <a:cs typeface="Calibri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None/>
            </a:pPr>
            <a:endParaRPr lang="en-US" sz="2200" dirty="0">
              <a:ea typeface="+mn-lt"/>
              <a:cs typeface="+mn-lt"/>
            </a:endParaRPr>
          </a:p>
          <a:p>
            <a:pPr marL="228600" indent="-228600" algn="ctr">
              <a:buNone/>
            </a:pPr>
            <a:r>
              <a:rPr lang="en-US" sz="2200" b="1" dirty="0">
                <a:ea typeface="+mn-lt"/>
                <a:cs typeface="+mn-lt"/>
              </a:rPr>
              <a:t>Meetings will be held virtually until further notice due to COVID -19 concerns. Zoom link will be sent under separate email.</a:t>
            </a:r>
            <a:endParaRPr lang="en-US" dirty="0">
              <a:cs typeface="Calibri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None/>
            </a:pPr>
            <a:endParaRPr lang="en-US" sz="2200" dirty="0">
              <a:cs typeface="Calibri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dirty="0">
                <a:highlight>
                  <a:srgbClr val="FFFF00"/>
                </a:highlight>
                <a:cs typeface="Calibri"/>
              </a:rPr>
              <a:t>Next NATA Meeting is June 25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02E-DD2F-4CA1-8DF6-4E5A0508632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280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820" y="296591"/>
            <a:ext cx="4835626" cy="457200"/>
          </a:xfrm>
        </p:spPr>
        <p:txBody>
          <a:bodyPr>
            <a:noAutofit/>
          </a:bodyPr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2020 P.C. Work Plan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5803" y="942501"/>
            <a:ext cx="7696200" cy="57661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defTabSz="457200">
              <a:lnSpc>
                <a:spcPct val="15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,Sans-Serif" panose="05000000000000000000" pitchFamily="2" charset="2"/>
              <a:buChar char="§"/>
            </a:pPr>
            <a:r>
              <a:rPr lang="en-US" sz="1800">
                <a:ea typeface="+mn-lt"/>
                <a:cs typeface="+mn-lt"/>
              </a:rPr>
              <a:t>COVID-19 Response</a:t>
            </a:r>
          </a:p>
          <a:p>
            <a:pPr marL="800100" lvl="1" indent="-342900" defTabSz="457200">
              <a:lnSpc>
                <a:spcPct val="15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,Sans-Serif" panose="05000000000000000000" pitchFamily="2" charset="2"/>
              <a:buChar char="§"/>
            </a:pPr>
            <a:r>
              <a:rPr lang="en-US" sz="1800" i="1">
                <a:ea typeface="+mn-lt"/>
                <a:cs typeface="+mn-lt"/>
              </a:rPr>
              <a:t>Fast-Response</a:t>
            </a:r>
            <a:r>
              <a:rPr lang="en-US" sz="1800">
                <a:ea typeface="+mn-lt"/>
                <a:cs typeface="+mn-lt"/>
              </a:rPr>
              <a:t> Teleworking Tips Email (3/14)</a:t>
            </a:r>
          </a:p>
          <a:p>
            <a:pPr marL="800100" lvl="1" indent="-342900" defTabSz="457200">
              <a:lnSpc>
                <a:spcPct val="15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,Sans-Serif" panose="05000000000000000000" pitchFamily="2" charset="2"/>
              <a:buChar char="§"/>
            </a:pPr>
            <a:r>
              <a:rPr lang="en-US" sz="1800">
                <a:ea typeface="+mn-lt"/>
                <a:cs typeface="+mn-lt"/>
              </a:rPr>
              <a:t>Teleworking Best Practices Webinar (4/3)</a:t>
            </a:r>
          </a:p>
          <a:p>
            <a:pPr marL="800100" lvl="1" indent="-342900" defTabSz="457200">
              <a:lnSpc>
                <a:spcPct val="15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,Sans-Serif" panose="05000000000000000000" pitchFamily="2" charset="2"/>
              <a:buChar char="§"/>
            </a:pPr>
            <a:r>
              <a:rPr lang="en-US" sz="1800">
                <a:ea typeface="+mn-lt"/>
                <a:cs typeface="+mn-lt"/>
              </a:rPr>
              <a:t>Telework Tomorrow</a:t>
            </a:r>
            <a:endParaRPr lang="en-US" sz="1600">
              <a:ea typeface="+mn-lt"/>
              <a:cs typeface="+mn-lt"/>
            </a:endParaRPr>
          </a:p>
          <a:p>
            <a:pPr marL="800100" lvl="1" indent="-342900" defTabSz="457200">
              <a:lnSpc>
                <a:spcPct val="15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,Sans-Serif" panose="05000000000000000000" pitchFamily="2" charset="2"/>
              <a:buChar char="§"/>
            </a:pPr>
            <a:r>
              <a:rPr lang="en-US" sz="1800"/>
              <a:t>Renewed Focus on Membership</a:t>
            </a:r>
          </a:p>
          <a:p>
            <a:pPr marL="800100" lvl="1" indent="-342900" defTabSz="457200">
              <a:lnSpc>
                <a:spcPct val="15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,Sans-Serif" panose="05000000000000000000" pitchFamily="2" charset="2"/>
              <a:buChar char="§"/>
            </a:pPr>
            <a:r>
              <a:rPr lang="en-US" sz="1800"/>
              <a:t>Work with DRMAC and Uber to provide rides for essential workers</a:t>
            </a:r>
          </a:p>
          <a:p>
            <a:pPr marL="800100" lvl="1" indent="-342900" defTabSz="457200">
              <a:lnSpc>
                <a:spcPct val="15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,Sans-Serif" panose="05000000000000000000" pitchFamily="2" charset="2"/>
              <a:buChar char="§"/>
            </a:pPr>
            <a:r>
              <a:rPr lang="en-US" sz="1800">
                <a:ea typeface="+mn-lt"/>
                <a:cs typeface="+mn-lt"/>
              </a:rPr>
              <a:t>Work with </a:t>
            </a:r>
            <a:r>
              <a:rPr lang="en-US" sz="1800" err="1">
                <a:ea typeface="+mn-lt"/>
                <a:cs typeface="+mn-lt"/>
              </a:rPr>
              <a:t>EasyMile</a:t>
            </a:r>
            <a:r>
              <a:rPr lang="en-US" sz="1800">
                <a:ea typeface="+mn-lt"/>
                <a:cs typeface="+mn-lt"/>
              </a:rPr>
              <a:t> to determine best use of autonomous shuttle to deliver essential goods</a:t>
            </a:r>
            <a:endParaRPr lang="en-US" sz="1800"/>
          </a:p>
          <a:p>
            <a:pPr marL="342900" lvl="0" indent="-342900" defTabSz="457200">
              <a:lnSpc>
                <a:spcPct val="15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800"/>
              <a:t>North Metro Bike Network Map</a:t>
            </a:r>
            <a:endParaRPr lang="en-US" sz="1600"/>
          </a:p>
          <a:p>
            <a:pPr marL="342900" indent="-342900" defTabSz="457200">
              <a:lnSpc>
                <a:spcPct val="15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800"/>
              <a:t>8</a:t>
            </a:r>
            <a:r>
              <a:rPr lang="en-US" sz="1800" baseline="30000"/>
              <a:t>th</a:t>
            </a:r>
            <a:r>
              <a:rPr lang="en-US" sz="1800"/>
              <a:t> Annual </a:t>
            </a:r>
            <a:r>
              <a:rPr lang="en-US" sz="1800" err="1"/>
              <a:t>TransForum</a:t>
            </a:r>
            <a:r>
              <a:rPr lang="en-US" sz="1800"/>
              <a:t> around N-Line opening</a:t>
            </a:r>
          </a:p>
          <a:p>
            <a:pPr marL="342900" indent="-342900" defTabSz="457200">
              <a:lnSpc>
                <a:spcPct val="150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800"/>
              <a:t>Enhancing Resource Information on Website</a:t>
            </a:r>
          </a:p>
        </p:txBody>
      </p:sp>
      <p:sp>
        <p:nvSpPr>
          <p:cNvPr id="3" name="Rectangle 2"/>
          <p:cNvSpPr/>
          <p:nvPr/>
        </p:nvSpPr>
        <p:spPr>
          <a:xfrm>
            <a:off x="3916910" y="3244334"/>
            <a:ext cx="184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83565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271F6-1C85-4991-8748-A663A6528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1833" y="609600"/>
            <a:ext cx="6447501" cy="13208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"5 Tips" Videos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57B66E-EAAC-4A7B-A21E-FD7F5AC4F09B}"/>
              </a:ext>
            </a:extLst>
          </p:cNvPr>
          <p:cNvSpPr txBox="1"/>
          <p:nvPr/>
        </p:nvSpPr>
        <p:spPr>
          <a:xfrm>
            <a:off x="6345654" y="5426960"/>
            <a:ext cx="588300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FFFF"/>
                </a:solidFill>
                <a:hlinkClick r:id="rId4"/>
              </a:rPr>
              <a:t>https://www.youtube.com/watch?v=8TLo9cPpvjg&amp;feature=youtu.be</a:t>
            </a: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767375-E1D2-45F3-BDD6-813E77423664}"/>
              </a:ext>
            </a:extLst>
          </p:cNvPr>
          <p:cNvSpPr txBox="1"/>
          <p:nvPr/>
        </p:nvSpPr>
        <p:spPr>
          <a:xfrm>
            <a:off x="103229" y="5425917"/>
            <a:ext cx="570312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hlinkClick r:id="rId5"/>
              </a:rPr>
              <a:t>https://www.youtube.com/watch?v=JDOEoKxpPPY&amp;feature=youtu.be</a:t>
            </a:r>
            <a:endParaRPr lang="en-US" sz="1200"/>
          </a:p>
        </p:txBody>
      </p:sp>
      <p:pic>
        <p:nvPicPr>
          <p:cNvPr id="3" name="Picture 7">
            <a:hlinkClick r:id="" action="ppaction://media"/>
            <a:extLst>
              <a:ext uri="{FF2B5EF4-FFF2-40B4-BE49-F238E27FC236}">
                <a16:creationId xmlns:a16="http://schemas.microsoft.com/office/drawing/2014/main" id="{A4CA401B-2FC6-45AF-A333-0CEE20438B3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153510" y="1841201"/>
            <a:ext cx="5865961" cy="3549409"/>
          </a:xfrm>
          <a:prstGeom prst="rect">
            <a:avLst/>
          </a:prstGeom>
        </p:spPr>
      </p:pic>
      <p:pic>
        <p:nvPicPr>
          <p:cNvPr id="8" name="Picture 8">
            <a:hlinkClick r:id="" action="ppaction://media"/>
            <a:extLst>
              <a:ext uri="{FF2B5EF4-FFF2-40B4-BE49-F238E27FC236}">
                <a16:creationId xmlns:a16="http://schemas.microsoft.com/office/drawing/2014/main" id="{E596F082-F10B-40C6-AF14-4769F5DD8CA0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100642" y="1841200"/>
            <a:ext cx="5664679" cy="354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48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352" y="1531209"/>
            <a:ext cx="11444108" cy="519661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cs typeface="Calibri"/>
              </a:rPr>
              <a:t>7:30 am</a:t>
            </a:r>
            <a:endParaRPr lang="en-US" sz="1800" dirty="0">
              <a:highlight>
                <a:srgbClr val="FFFF00"/>
              </a:highlight>
              <a:cs typeface="Calibri"/>
            </a:endParaRPr>
          </a:p>
          <a:p>
            <a:pPr marL="685800" lvl="1" indent="-228600"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Welcome and introductions- Chair Council Member Julie Mullica</a:t>
            </a:r>
            <a:endParaRPr lang="en-US" sz="1600" dirty="0">
              <a:cs typeface="Calibri"/>
            </a:endParaRPr>
          </a:p>
          <a:p>
            <a:pPr marL="685800" lvl="1" indent="-228600"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Approval of February 27th  NATA Meeting Minutes (Sent to NATA reps 4/23)</a:t>
            </a:r>
            <a:endParaRPr lang="en-US" sz="1600" dirty="0">
              <a:cs typeface="Calibri"/>
            </a:endParaRPr>
          </a:p>
          <a:p>
            <a:pPr marL="685800" lvl="1" indent="-228600"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cs typeface="Calibri"/>
              </a:rPr>
              <a:t>Introduction of the Adams County Regional Economic Partnership (ACREP) - Bo Martinez, President and CEO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cs typeface="Calibri"/>
              </a:rPr>
              <a:t>7:40 am</a:t>
            </a:r>
          </a:p>
          <a:p>
            <a:pPr marL="685800" lvl="1" indent="-228600"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Smart Commute update: Carson Priest, Tammy Herreid</a:t>
            </a:r>
            <a:endParaRPr lang="en-US" sz="1600" dirty="0">
              <a:cs typeface="Calibri"/>
            </a:endParaRPr>
          </a:p>
          <a:p>
            <a:pPr marL="1257300" lvl="2" indent="-342900"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cs typeface="Calibri"/>
              </a:rPr>
              <a:t>Work Plan Update: Pre-COVID, current COVID</a:t>
            </a:r>
          </a:p>
          <a:p>
            <a:pPr marL="1257300" lvl="2" indent="-342900"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cs typeface="Calibri"/>
              </a:rPr>
              <a:t>"5 Tips" videos, webinars</a:t>
            </a:r>
          </a:p>
          <a:p>
            <a:pPr marL="1257300" lvl="2" indent="-342900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144th </a:t>
            </a:r>
            <a:r>
              <a:rPr lang="en-US" sz="1400" dirty="0" err="1"/>
              <a:t>FlexRide</a:t>
            </a:r>
            <a:r>
              <a:rPr lang="en-US" sz="1400" dirty="0"/>
              <a:t>, Uber Rides, </a:t>
            </a:r>
            <a:r>
              <a:rPr lang="en-US" sz="1400" dirty="0" err="1"/>
              <a:t>EasyMile</a:t>
            </a:r>
            <a:endParaRPr lang="en-US" sz="1400" dirty="0">
              <a:cs typeface="Calibri"/>
            </a:endParaRPr>
          </a:p>
          <a:p>
            <a:pPr marL="1257300" lvl="2" indent="-342900"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cs typeface="Calibri"/>
              </a:rPr>
              <a:t>Update on Leave Behind, Priority Projects List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cs typeface="Calibri"/>
              </a:rPr>
              <a:t>7:50 am</a:t>
            </a:r>
          </a:p>
          <a:p>
            <a:pPr marL="685800" lvl="1" indent="-228600"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CDOT Transportation Commission update-  TC Vice Chair Karen Stuart</a:t>
            </a:r>
            <a:endParaRPr lang="en-US" sz="1600">
              <a:cs typeface="Calibri"/>
            </a:endParaRPr>
          </a:p>
          <a:p>
            <a:pPr marL="1257300" lvl="2" indent="-342900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Statewide Transportation Plan</a:t>
            </a:r>
            <a:endParaRPr lang="en-US" sz="1400" dirty="0">
              <a:cs typeface="Calibri"/>
            </a:endParaRPr>
          </a:p>
          <a:p>
            <a:pPr marL="1257300" lvl="2" indent="-342900"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cs typeface="Calibri"/>
              </a:rPr>
              <a:t>Budget implications for 10-year project pipeline list</a:t>
            </a:r>
          </a:p>
          <a:p>
            <a:pPr marL="685800" lvl="1" indent="-228600"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cs typeface="Calibri"/>
              </a:rPr>
              <a:t>Segment 3 Managed Lanes Tolling start-up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None/>
            </a:pPr>
            <a:r>
              <a:rPr lang="en-US" sz="1800" dirty="0">
                <a:cs typeface="Calibri"/>
              </a:rPr>
              <a:t>8:00 am</a:t>
            </a:r>
          </a:p>
          <a:p>
            <a:pPr marL="685800" lvl="1" indent="-228600">
              <a:lnSpc>
                <a:spcPct val="120000"/>
              </a:lnSpc>
              <a:spcBef>
                <a:spcPts val="0"/>
              </a:spcBef>
              <a:buFont typeface="Courier New" panose="020B0604020202020204" pitchFamily="34" charset="0"/>
              <a:buChar char="o"/>
            </a:pPr>
            <a:r>
              <a:rPr lang="en-US" sz="1600" dirty="0"/>
              <a:t>RTD Directors Comments – Director Vince Buzek, Director Troy Whitmore</a:t>
            </a:r>
            <a:endParaRPr lang="en-US" sz="1600">
              <a:cs typeface="Calibri"/>
            </a:endParaRPr>
          </a:p>
          <a:p>
            <a:pPr marL="1257300" lvl="2" indent="-342900">
              <a:lnSpc>
                <a:spcPct val="120000"/>
              </a:lnSpc>
              <a:spcBef>
                <a:spcPts val="0"/>
              </a:spcBef>
              <a:buFont typeface="Calibri" panose="02070309020205020404" pitchFamily="49" charset="0"/>
              <a:buChar char="⁻"/>
            </a:pPr>
            <a:r>
              <a:rPr lang="en-US" sz="1400" dirty="0"/>
              <a:t>N-Line update</a:t>
            </a:r>
            <a:endParaRPr lang="en-US" sz="1400" dirty="0">
              <a:cs typeface="Calibri"/>
            </a:endParaRPr>
          </a:p>
          <a:p>
            <a:pPr marL="1257300" lvl="2" indent="-342900">
              <a:lnSpc>
                <a:spcPct val="120000"/>
              </a:lnSpc>
              <a:spcBef>
                <a:spcPts val="0"/>
              </a:spcBef>
              <a:buFont typeface="Calibri" panose="02070309020205020404" pitchFamily="49" charset="0"/>
              <a:buChar char="⁻"/>
            </a:pPr>
            <a:r>
              <a:rPr lang="en-US" sz="1400" dirty="0">
                <a:cs typeface="Calibri"/>
              </a:rPr>
              <a:t>Legislative</a:t>
            </a:r>
            <a:r>
              <a:rPr lang="en-US" sz="1400" dirty="0"/>
              <a:t> Update</a:t>
            </a:r>
            <a:endParaRPr lang="en-US" sz="1200" dirty="0">
              <a:cs typeface="Calibri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/>
              <a:t>8:15 am</a:t>
            </a:r>
            <a:endParaRPr lang="en-US" sz="1800" dirty="0">
              <a:cs typeface="Calibri"/>
            </a:endParaRPr>
          </a:p>
          <a:p>
            <a:pPr marL="685800" lvl="1" indent="-228600"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cs typeface="Calibri"/>
              </a:rPr>
              <a:t>CDOT Update</a:t>
            </a:r>
          </a:p>
          <a:p>
            <a:pPr marL="1257300" lvl="2" indent="-342900">
              <a:lnSpc>
                <a:spcPct val="120000"/>
              </a:lnSpc>
              <a:spcBef>
                <a:spcPts val="0"/>
              </a:spcBef>
              <a:buFont typeface="Calibri" panose="020B0604020202020204" pitchFamily="34" charset="0"/>
              <a:buChar char="⁻"/>
            </a:pPr>
            <a:r>
              <a:rPr lang="en-US" sz="1400" dirty="0">
                <a:cs typeface="Calibri"/>
              </a:rPr>
              <a:t>1-270 – Adam Parks</a:t>
            </a:r>
          </a:p>
          <a:p>
            <a:pPr marL="1257300" lvl="2" indent="-342900">
              <a:lnSpc>
                <a:spcPct val="120000"/>
              </a:lnSpc>
              <a:spcBef>
                <a:spcPts val="0"/>
              </a:spcBef>
              <a:buFont typeface="Calibri" panose="020B0604020202020204" pitchFamily="34" charset="0"/>
              <a:buChar char="⁻"/>
            </a:pPr>
            <a:r>
              <a:rPr lang="en-US" sz="1400" dirty="0">
                <a:cs typeface="Calibri"/>
              </a:rPr>
              <a:t>1-25 EA – Postponed until June meeting</a:t>
            </a:r>
          </a:p>
          <a:p>
            <a:pPr marL="0" indent="-114300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None/>
            </a:pPr>
            <a:r>
              <a:rPr lang="en-US" sz="1800" dirty="0">
                <a:cs typeface="Calibri"/>
              </a:rPr>
              <a:t>8:30 am – 9:15 am </a:t>
            </a:r>
          </a:p>
          <a:p>
            <a:pPr marL="685800" lvl="1" indent="-457200">
              <a:lnSpc>
                <a:spcPct val="120000"/>
              </a:lnSpc>
              <a:spcBef>
                <a:spcPts val="0"/>
              </a:spcBef>
              <a:buFont typeface="Courier New" panose="020B0604020202020204" pitchFamily="34" charset="0"/>
            </a:pPr>
            <a:r>
              <a:rPr lang="en-US" sz="1600" i="1" dirty="0">
                <a:cs typeface="Calibri"/>
              </a:rPr>
              <a:t>The Future of Clean Mobility </a:t>
            </a:r>
            <a:r>
              <a:rPr lang="en-US" sz="1600" dirty="0">
                <a:cs typeface="Calibri"/>
              </a:rPr>
              <a:t>Presentation – Sophie Shulman, CDOT Office of Innovative Mobility</a:t>
            </a:r>
          </a:p>
          <a:p>
            <a:pPr marL="685800" lvl="1" indent="-457200">
              <a:lnSpc>
                <a:spcPct val="120000"/>
              </a:lnSpc>
              <a:spcBef>
                <a:spcPts val="0"/>
              </a:spcBef>
              <a:buFont typeface="Courier New" panose="020B0604020202020204" pitchFamily="34" charset="0"/>
              <a:buChar char="o"/>
            </a:pPr>
            <a:r>
              <a:rPr lang="en-US" sz="1600" dirty="0">
                <a:cs typeface="Calibri"/>
              </a:rPr>
              <a:t>Other</a:t>
            </a:r>
          </a:p>
          <a:p>
            <a:pPr marL="1257300" lvl="2" indent="-342900"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cs typeface="Calibri"/>
              </a:rPr>
              <a:t>Chair Mullica, on behalf of NATA, will send a letter to RTD supporting retention of FISA funds for the construction of unfinished FasTracks Corridors.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02E-DD2F-4CA1-8DF6-4E5A0508632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79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C3FF5-AE5E-48C9-82AB-671141703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N-Line Update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3C804-5B6B-44BE-9E5E-9C3C98358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726" y="2550238"/>
            <a:ext cx="5673914" cy="37310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/>
            <a:r>
              <a:rPr lang="en-US" sz="1800">
                <a:ea typeface="+mn-lt"/>
                <a:cs typeface="+mn-lt"/>
              </a:rPr>
              <a:t>NATIONAL WESTERN CENTER STATION</a:t>
            </a:r>
            <a:endParaRPr lang="en-US">
              <a:cs typeface="Calibri"/>
            </a:endParaRPr>
          </a:p>
          <a:p>
            <a:pPr marL="685800" lvl="1" indent="-228600"/>
            <a:r>
              <a:rPr lang="en-US" sz="1600">
                <a:ea typeface="+mn-lt"/>
                <a:cs typeface="+mn-lt"/>
              </a:rPr>
              <a:t>Conduct ADA compliance verification for plaza and stairs</a:t>
            </a:r>
          </a:p>
          <a:p>
            <a:pPr marL="228600" indent="-228600"/>
            <a:r>
              <a:rPr lang="en-US" sz="1800">
                <a:ea typeface="+mn-lt"/>
                <a:cs typeface="+mn-lt"/>
              </a:rPr>
              <a:t>72ND AVENUE STATION</a:t>
            </a:r>
            <a:endParaRPr lang="en-US" sz="1800" dirty="0">
              <a:ea typeface="+mn-lt"/>
              <a:cs typeface="+mn-lt"/>
            </a:endParaRPr>
          </a:p>
          <a:p>
            <a:pPr marL="685800" lvl="1" indent="-228600" algn="just"/>
            <a:r>
              <a:rPr lang="en-US" sz="1600">
                <a:ea typeface="+mn-lt"/>
                <a:cs typeface="+mn-lt"/>
              </a:rPr>
              <a:t>Conduct ADA compliance verification for plaza and stairs</a:t>
            </a:r>
          </a:p>
          <a:p>
            <a:pPr marL="685800" lvl="1" indent="-228600" algn="just"/>
            <a:r>
              <a:rPr lang="en-US" sz="1600">
                <a:ea typeface="+mn-lt"/>
                <a:cs typeface="+mn-lt"/>
              </a:rPr>
              <a:t>Complete safe step pad installation and grading west of platform</a:t>
            </a:r>
          </a:p>
          <a:p>
            <a:pPr marL="228600" indent="-228600">
              <a:buFont typeface="Arial" panose="02070309020205020404" pitchFamily="49" charset="0"/>
              <a:buChar char="•"/>
            </a:pPr>
            <a:r>
              <a:rPr lang="en-US" sz="1800">
                <a:ea typeface="+mn-lt"/>
                <a:cs typeface="+mn-lt"/>
              </a:rPr>
              <a:t>88TH AVENUE STATION</a:t>
            </a:r>
          </a:p>
          <a:p>
            <a:pPr marL="685800" lvl="1" indent="-228600"/>
            <a:r>
              <a:rPr lang="en-US" sz="1600">
                <a:ea typeface="+mn-lt"/>
                <a:cs typeface="+mn-lt"/>
              </a:rPr>
              <a:t>Conduct ADA compliance verification for plaza and stairs</a:t>
            </a:r>
          </a:p>
          <a:p>
            <a:pPr marL="228600" indent="-228600"/>
            <a:r>
              <a:rPr lang="en-US" sz="1800">
                <a:ea typeface="+mn-lt"/>
                <a:cs typeface="+mn-lt"/>
              </a:rPr>
              <a:t>104TH AVENUE STATION</a:t>
            </a:r>
            <a:endParaRPr lang="en-US" sz="1800" dirty="0">
              <a:ea typeface="+mn-lt"/>
              <a:cs typeface="+mn-lt"/>
            </a:endParaRPr>
          </a:p>
          <a:p>
            <a:pPr marL="685800" lvl="1" indent="-228600">
              <a:buFont typeface="Courier New" panose="020B0604020202020204" pitchFamily="34" charset="0"/>
              <a:buChar char="o"/>
            </a:pPr>
            <a:r>
              <a:rPr lang="en-US" sz="1600">
                <a:ea typeface="+mn-lt"/>
                <a:cs typeface="+mn-lt"/>
              </a:rPr>
              <a:t>Continue site grading and seeding</a:t>
            </a:r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buFont typeface="Courier New" panose="020B0604020202020204" pitchFamily="34" charset="0"/>
              <a:buChar char="o"/>
            </a:pPr>
            <a:r>
              <a:rPr lang="en-US" sz="1600">
                <a:ea typeface="+mn-lt"/>
                <a:cs typeface="+mn-lt"/>
              </a:rPr>
              <a:t>Set Bus Shelters </a:t>
            </a:r>
          </a:p>
          <a:p>
            <a:pPr marL="685800" lvl="1" indent="-228600" algn="just">
              <a:lnSpc>
                <a:spcPct val="100000"/>
              </a:lnSpc>
              <a:spcBef>
                <a:spcPts val="0"/>
              </a:spcBef>
              <a:buFont typeface="Courier New" panose="020B0604020202020204" pitchFamily="34" charset="0"/>
              <a:buChar char="o"/>
            </a:pPr>
            <a:r>
              <a:rPr lang="en-US" sz="1600">
                <a:ea typeface="+mn-lt"/>
                <a:cs typeface="+mn-lt"/>
              </a:rPr>
              <a:t>Remove and replace non-compliant plaza pavement </a:t>
            </a:r>
            <a:endParaRPr lang="en-US" sz="1600"/>
          </a:p>
          <a:p>
            <a:pPr marL="228600" indent="-228600" algn="just">
              <a:lnSpc>
                <a:spcPct val="100000"/>
              </a:lnSpc>
              <a:spcBef>
                <a:spcPts val="0"/>
              </a:spcBef>
            </a:pPr>
            <a:endParaRPr lang="en-US" sz="1800" dirty="0">
              <a:ea typeface="+mn-lt"/>
              <a:cs typeface="+mn-lt"/>
            </a:endParaRPr>
          </a:p>
          <a:p>
            <a:pPr marL="228600" indent="-228600"/>
            <a:endParaRPr lang="en-US" sz="1800" dirty="0">
              <a:ea typeface="+mn-lt"/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FE3E7-D55C-4F8B-83CB-7E3726E34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02E-DD2F-4CA1-8DF6-4E5A0508632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B2187E-3D05-4CDF-B55C-D9273B4F0680}"/>
              </a:ext>
            </a:extLst>
          </p:cNvPr>
          <p:cNvSpPr txBox="1"/>
          <p:nvPr/>
        </p:nvSpPr>
        <p:spPr>
          <a:xfrm>
            <a:off x="6338807" y="2296332"/>
            <a:ext cx="5597471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har char="•"/>
            </a:pPr>
            <a:endParaRPr lang="en-US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2F5597"/>
                </a:solidFill>
                <a:cs typeface="Arial"/>
              </a:rPr>
              <a:t>112TH AVENUE STATION</a:t>
            </a:r>
            <a:r>
              <a:rPr lang="en-US">
                <a:cs typeface="Arial"/>
              </a:rPr>
              <a:t>​</a:t>
            </a:r>
          </a:p>
          <a:p>
            <a:pPr marL="742950" lvl="1" indent="-285750" algn="just">
              <a:buFont typeface="Courier New" panose="020B0604020202020204" pitchFamily="34" charset="0"/>
              <a:buChar char="o"/>
            </a:pPr>
            <a:r>
              <a:rPr lang="en-US" sz="1600">
                <a:solidFill>
                  <a:srgbClr val="2F5597"/>
                </a:solidFill>
                <a:cs typeface="Arial"/>
              </a:rPr>
              <a:t>Remove and replace non-compliant plaza pavement</a:t>
            </a:r>
            <a:r>
              <a:rPr lang="en-US" sz="1600">
                <a:cs typeface="Arial"/>
              </a:rPr>
              <a:t>​</a:t>
            </a:r>
            <a:endParaRPr lang="en-US" sz="1600" dirty="0">
              <a:cs typeface="Arial"/>
            </a:endParaRPr>
          </a:p>
          <a:p>
            <a:pPr marL="742950" lvl="1" indent="-285750" algn="just">
              <a:buFont typeface="Courier New" panose="020B0604020202020204" pitchFamily="34" charset="0"/>
              <a:buChar char="o"/>
            </a:pPr>
            <a:r>
              <a:rPr lang="en-US" sz="1600">
                <a:solidFill>
                  <a:srgbClr val="2F5597"/>
                </a:solidFill>
                <a:cs typeface="Arial"/>
              </a:rPr>
              <a:t>Strip Park-n-Ride and Bus loop</a:t>
            </a:r>
            <a:r>
              <a:rPr lang="en-US" sz="1600">
                <a:cs typeface="Arial"/>
              </a:rPr>
              <a:t>​</a:t>
            </a:r>
            <a:endParaRPr lang="en-US" sz="1600" dirty="0">
              <a:cs typeface="Arial"/>
            </a:endParaRPr>
          </a:p>
          <a:p>
            <a:pPr marL="742950" lvl="1" indent="-285750" algn="just">
              <a:buFont typeface="Courier New" panose="020B0604020202020204" pitchFamily="34" charset="0"/>
              <a:buChar char="o"/>
            </a:pPr>
            <a:r>
              <a:rPr lang="en-US" sz="1600">
                <a:solidFill>
                  <a:srgbClr val="2F5597"/>
                </a:solidFill>
                <a:cs typeface="Arial"/>
              </a:rPr>
              <a:t>Conduct ADA compliance verification for plaza and stairs</a:t>
            </a:r>
            <a:r>
              <a:rPr lang="en-US" sz="1600" dirty="0">
                <a:cs typeface="Arial"/>
              </a:rPr>
              <a:t>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2F5597"/>
                </a:solidFill>
                <a:cs typeface="Arial"/>
              </a:rPr>
              <a:t>124TH AVENUE STATION</a:t>
            </a:r>
            <a:r>
              <a:rPr lang="en-US">
                <a:cs typeface="Arial"/>
              </a:rPr>
              <a:t>​</a:t>
            </a:r>
          </a:p>
          <a:p>
            <a:pPr marL="742950" lvl="1" indent="-285750" algn="just">
              <a:buFont typeface="Courier New" panose="020B0604020202020204" pitchFamily="34" charset="0"/>
              <a:buChar char="o"/>
            </a:pPr>
            <a:r>
              <a:rPr lang="en-US" sz="1600">
                <a:solidFill>
                  <a:srgbClr val="2F5597"/>
                </a:solidFill>
                <a:cs typeface="Arial"/>
              </a:rPr>
              <a:t>Finish grade parking area subgrade</a:t>
            </a:r>
            <a:r>
              <a:rPr lang="en-US" sz="1600">
                <a:cs typeface="Arial"/>
              </a:rPr>
              <a:t>​</a:t>
            </a:r>
          </a:p>
          <a:p>
            <a:pPr marL="742950" lvl="1" indent="-285750" algn="just">
              <a:buFont typeface="Courier New" panose="020B0604020202020204" pitchFamily="34" charset="0"/>
              <a:buChar char="o"/>
            </a:pPr>
            <a:r>
              <a:rPr lang="en-US" sz="1600">
                <a:solidFill>
                  <a:srgbClr val="2F5597"/>
                </a:solidFill>
                <a:cs typeface="Arial"/>
              </a:rPr>
              <a:t>Place asphalt pavement</a:t>
            </a:r>
            <a:r>
              <a:rPr lang="en-US" sz="1600">
                <a:cs typeface="Arial"/>
              </a:rPr>
              <a:t>​</a:t>
            </a:r>
          </a:p>
          <a:p>
            <a:pPr marL="742950" lvl="1" indent="-285750" algn="just">
              <a:buFont typeface="Courier New" panose="020B0604020202020204" pitchFamily="34" charset="0"/>
              <a:buChar char="o"/>
            </a:pPr>
            <a:r>
              <a:rPr lang="en-US" sz="1600">
                <a:solidFill>
                  <a:srgbClr val="2F5597"/>
                </a:solidFill>
                <a:cs typeface="Arial"/>
              </a:rPr>
              <a:t>Remove and replace non-compliant plaza pavement</a:t>
            </a:r>
            <a:r>
              <a:rPr lang="en-US" sz="1600">
                <a:cs typeface="Arial"/>
              </a:rPr>
              <a:t>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2F5597"/>
                </a:solidFill>
                <a:cs typeface="Arial"/>
              </a:rPr>
              <a:t>CORRIDORWIDE/STATIONS (ALL)</a:t>
            </a:r>
            <a:r>
              <a:rPr lang="en-US">
                <a:cs typeface="Arial"/>
              </a:rPr>
              <a:t>​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sz="1600">
                <a:solidFill>
                  <a:srgbClr val="2F5597"/>
                </a:solidFill>
                <a:cs typeface="Arial"/>
              </a:rPr>
              <a:t>Install landscaping and reseed for erosion and sediment control</a:t>
            </a:r>
            <a:r>
              <a:rPr lang="en-US" sz="1600">
                <a:cs typeface="Arial"/>
              </a:rPr>
              <a:t>​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sz="1600">
                <a:solidFill>
                  <a:srgbClr val="2F5597"/>
                </a:solidFill>
                <a:cs typeface="Arial"/>
              </a:rPr>
              <a:t>Continue punchlist work and general cleanup</a:t>
            </a:r>
            <a:r>
              <a:rPr lang="en-US" sz="1600">
                <a:cs typeface="Arial"/>
              </a:rPr>
              <a:t>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060F96-DE9D-4395-8B90-EF15FC40770F}"/>
              </a:ext>
            </a:extLst>
          </p:cNvPr>
          <p:cNvSpPr txBox="1"/>
          <p:nvPr/>
        </p:nvSpPr>
        <p:spPr>
          <a:xfrm>
            <a:off x="1288942" y="1469756"/>
            <a:ext cx="961411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2F5597"/>
                </a:solidFill>
              </a:rPr>
              <a:t>NORTH METRO RAIL LINE CIVIL CONSTRUCTION: WORK SCHEDULED FOR WEEK OF MAY 18-22, 2020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121945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445E-CFDE-40DD-A2A9-3C0931A3C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N-Line Update</a:t>
            </a:r>
            <a:endParaRPr lang="en-US"/>
          </a:p>
        </p:txBody>
      </p:sp>
      <p:pic>
        <p:nvPicPr>
          <p:cNvPr id="5" name="Picture 5" descr="A train traveling down train tracks next to a highway&#10;&#10;Description generated with very high confidence">
            <a:extLst>
              <a:ext uri="{FF2B5EF4-FFF2-40B4-BE49-F238E27FC236}">
                <a16:creationId xmlns:a16="http://schemas.microsoft.com/office/drawing/2014/main" id="{144B23CC-1063-4AA1-B1B7-00E77E975E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584" y="1633255"/>
            <a:ext cx="6369520" cy="47771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D8F27-58B1-4CC7-9574-5AD4E1F50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02E-DD2F-4CA1-8DF6-4E5A0508632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1873D0-0704-4156-88B8-CEEF9C3DB85F}"/>
              </a:ext>
            </a:extLst>
          </p:cNvPr>
          <p:cNvSpPr txBox="1"/>
          <p:nvPr/>
        </p:nvSpPr>
        <p:spPr>
          <a:xfrm>
            <a:off x="6938513" y="2582173"/>
            <a:ext cx="4871049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Ramp closure</a:t>
            </a:r>
            <a:r>
              <a:rPr lang="en-US" sz="2000" dirty="0"/>
              <a:t>: The ramp from WB 74</a:t>
            </a:r>
            <a:r>
              <a:rPr lang="en-US" sz="2000" baseline="30000" dirty="0"/>
              <a:t>th </a:t>
            </a:r>
            <a:r>
              <a:rPr lang="en-US" sz="2000" dirty="0"/>
              <a:t>Avenue to WB I-76 closed on April 27th to construct guideway protection barrier on RTD’s future N Line commuter rail that runs from Denver Union </a:t>
            </a:r>
            <a:r>
              <a:rPr lang="en-US" sz="2000"/>
              <a:t>Station to the Eastlake 124</a:t>
            </a:r>
            <a:r>
              <a:rPr lang="en-US" sz="2000" baseline="30000"/>
              <a:t>th</a:t>
            </a:r>
            <a:r>
              <a:rPr lang="en-US" sz="2000"/>
              <a:t> Station. A local </a:t>
            </a:r>
            <a:r>
              <a:rPr lang="en-US" sz="2000" dirty="0"/>
              <a:t>detour will be in place for the duration of the barrier project that is scheduled for </a:t>
            </a:r>
            <a:r>
              <a:rPr lang="en-US" sz="2000" b="1" dirty="0"/>
              <a:t>sixty days</a:t>
            </a:r>
            <a:r>
              <a:rPr lang="en-US" sz="2000" dirty="0"/>
              <a:t>.</a:t>
            </a:r>
            <a:r>
              <a:rPr lang="en-US" sz="2000" dirty="0"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8923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445E-CFDE-40DD-A2A9-3C0931A3C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N-Line Update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D8F27-58B1-4CC7-9574-5AD4E1F50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02E-DD2F-4CA1-8DF6-4E5A0508632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1873D0-0704-4156-88B8-CEEF9C3DB85F}"/>
              </a:ext>
            </a:extLst>
          </p:cNvPr>
          <p:cNvSpPr txBox="1"/>
          <p:nvPr/>
        </p:nvSpPr>
        <p:spPr>
          <a:xfrm>
            <a:off x="3102683" y="5663801"/>
            <a:ext cx="521976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ea typeface="+mn-lt"/>
                <a:cs typeface="+mn-lt"/>
              </a:rPr>
              <a:t>Striping the bus loop </a:t>
            </a:r>
            <a:r>
              <a:rPr lang="en-US" sz="2000">
                <a:ea typeface="+mn-lt"/>
                <a:cs typeface="+mn-lt"/>
              </a:rPr>
              <a:t>at Northglenn 112</a:t>
            </a:r>
            <a:r>
              <a:rPr lang="en-US" sz="2000" baseline="30000">
                <a:ea typeface="+mn-lt"/>
                <a:cs typeface="+mn-lt"/>
              </a:rPr>
              <a:t>th</a:t>
            </a:r>
            <a:r>
              <a:rPr lang="en-US" sz="2000">
                <a:ea typeface="+mn-lt"/>
                <a:cs typeface="+mn-lt"/>
              </a:rPr>
              <a:t> Station</a:t>
            </a:r>
          </a:p>
        </p:txBody>
      </p:sp>
      <p:pic>
        <p:nvPicPr>
          <p:cNvPr id="3" name="Picture 6" descr="A sign on the side of a road&#10;&#10;Description generated with very high confidence">
            <a:extLst>
              <a:ext uri="{FF2B5EF4-FFF2-40B4-BE49-F238E27FC236}">
                <a16:creationId xmlns:a16="http://schemas.microsoft.com/office/drawing/2014/main" id="{F12D8189-9D9F-42F0-AA96-2DEB3D6D8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29" y="1817983"/>
            <a:ext cx="5733691" cy="3225201"/>
          </a:xfrm>
          <a:prstGeom prst="rect">
            <a:avLst/>
          </a:prstGeom>
        </p:spPr>
      </p:pic>
      <p:pic>
        <p:nvPicPr>
          <p:cNvPr id="9" name="Picture 9" descr="A car parked on the side of a road&#10;&#10;Description generated with high confidence">
            <a:extLst>
              <a:ext uri="{FF2B5EF4-FFF2-40B4-BE49-F238E27FC236}">
                <a16:creationId xmlns:a16="http://schemas.microsoft.com/office/drawing/2014/main" id="{AB34F349-3772-473D-AEAE-026564636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807" y="1817983"/>
            <a:ext cx="5733690" cy="32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95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3.xml><?xml version="1.0" encoding="utf-8"?>
<a:theme xmlns:a="http://schemas.openxmlformats.org/drawingml/2006/main" name="Content">
  <a:themeElements>
    <a:clrScheme name="Custom 1">
      <a:dk1>
        <a:srgbClr val="000000"/>
      </a:dk1>
      <a:lt1>
        <a:srgbClr val="FFFFFF"/>
      </a:lt1>
      <a:dk2>
        <a:srgbClr val="7F7F7F"/>
      </a:dk2>
      <a:lt2>
        <a:srgbClr val="E7E6E6"/>
      </a:lt2>
      <a:accent1>
        <a:srgbClr val="001970"/>
      </a:accent1>
      <a:accent2>
        <a:srgbClr val="EF7420"/>
      </a:accent2>
      <a:accent3>
        <a:srgbClr val="C3002F"/>
      </a:accent3>
      <a:accent4>
        <a:srgbClr val="FFD000"/>
      </a:accent4>
      <a:accent5>
        <a:srgbClr val="245D39"/>
      </a:accent5>
      <a:accent6>
        <a:srgbClr val="6D3A5D"/>
      </a:accent6>
      <a:hlink>
        <a:srgbClr val="EF7420"/>
      </a:hlink>
      <a:folHlink>
        <a:srgbClr val="0019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22A29081CC3E4FAFA7938E8C714D4B" ma:contentTypeVersion="12" ma:contentTypeDescription="Create a new document." ma:contentTypeScope="" ma:versionID="85ae0de197f44c05a53d74c9c62a65dc">
  <xsd:schema xmlns:xsd="http://www.w3.org/2001/XMLSchema" xmlns:xs="http://www.w3.org/2001/XMLSchema" xmlns:p="http://schemas.microsoft.com/office/2006/metadata/properties" xmlns:ns2="11c571f6-2619-4fb4-8940-65f00493b8e4" xmlns:ns3="343041ab-c970-42b8-a1fc-e7e1e4d126b3" targetNamespace="http://schemas.microsoft.com/office/2006/metadata/properties" ma:root="true" ma:fieldsID="bef906dc5ae612857b7d4e91fb0bb4dc" ns2:_="" ns3:_="">
    <xsd:import namespace="11c571f6-2619-4fb4-8940-65f00493b8e4"/>
    <xsd:import namespace="343041ab-c970-42b8-a1fc-e7e1e4d126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c571f6-2619-4fb4-8940-65f00493b8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041ab-c970-42b8-a1fc-e7e1e4d126b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C50AF8-CCC3-4E68-92D2-2B861C10E5A6}">
  <ds:schemaRefs>
    <ds:schemaRef ds:uri="http://schemas.microsoft.com/office/2006/metadata/properties"/>
    <ds:schemaRef ds:uri="343041ab-c970-42b8-a1fc-e7e1e4d126b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11c571f6-2619-4fb4-8940-65f00493b8e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F9A14C2-AE1B-4673-8E96-1D2500EF93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F59550-46FD-4217-9692-76AAEBE317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c571f6-2619-4fb4-8940-65f00493b8e4"/>
    <ds:schemaRef ds:uri="343041ab-c970-42b8-a1fc-e7e1e4d126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11027</TotalTime>
  <Words>701</Words>
  <Application>Microsoft Office PowerPoint</Application>
  <PresentationFormat>Widescreen</PresentationFormat>
  <Paragraphs>153</Paragraphs>
  <Slides>38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Office Theme</vt:lpstr>
      <vt:lpstr>Facet</vt:lpstr>
      <vt:lpstr>Content</vt:lpstr>
      <vt:lpstr>Office Theme</vt:lpstr>
      <vt:lpstr>Agenda</vt:lpstr>
      <vt:lpstr>2020 Work Plan</vt:lpstr>
      <vt:lpstr>2020 B.C. Work Plan</vt:lpstr>
      <vt:lpstr>2020 P.C. Work Plan</vt:lpstr>
      <vt:lpstr>"5 Tips" Videos</vt:lpstr>
      <vt:lpstr>Agenda</vt:lpstr>
      <vt:lpstr>N-Line Update</vt:lpstr>
      <vt:lpstr>N-Line Update</vt:lpstr>
      <vt:lpstr>N-Line Update</vt:lpstr>
      <vt:lpstr>N-Line Update</vt:lpstr>
      <vt:lpstr>N-Line Update</vt:lpstr>
      <vt:lpstr>N-Line Update</vt:lpstr>
      <vt:lpstr>N-Line Update</vt:lpstr>
      <vt:lpstr>Agenda</vt:lpstr>
      <vt:lpstr>I-270 Corridor Improvements</vt:lpstr>
      <vt:lpstr>I-270 Corridor traffic congestion</vt:lpstr>
      <vt:lpstr>I-270 Corridor - What has been done to date? </vt:lpstr>
      <vt:lpstr>I-270 Corridor Improvements</vt:lpstr>
      <vt:lpstr>I-270 Corridor - What has been done to date? </vt:lpstr>
      <vt:lpstr>I-270 Corridor Improvements - Funding </vt:lpstr>
      <vt:lpstr>I-270 Corridor Improvements</vt:lpstr>
      <vt:lpstr>PowerPoint Presentation</vt:lpstr>
      <vt:lpstr>PowerPoint Presentation</vt:lpstr>
      <vt:lpstr>Defining Our Transportation Challenges</vt:lpstr>
      <vt:lpstr>Office of Innovative Mobility</vt:lpstr>
      <vt:lpstr>Mobility Technology</vt:lpstr>
      <vt:lpstr>Electrification</vt:lpstr>
      <vt:lpstr>Transit &amp; Rail</vt:lpstr>
      <vt:lpstr>Mobility Services</vt:lpstr>
      <vt:lpstr>Our new reality: travel is down to all destinations</vt:lpstr>
      <vt:lpstr>Travel is down to all destinations</vt:lpstr>
      <vt:lpstr>Telecommuting Impacts</vt:lpstr>
      <vt:lpstr>Most teleworkers are satisfied</vt:lpstr>
      <vt:lpstr>Air Quality Impacts</vt:lpstr>
      <vt:lpstr>PowerPoint Presentation</vt:lpstr>
      <vt:lpstr>How does this change our work going forward?</vt:lpstr>
      <vt:lpstr>Questions?</vt:lpstr>
      <vt:lpstr>Agenda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Antol</dc:creator>
  <cp:lastModifiedBy>carson priest</cp:lastModifiedBy>
  <cp:revision>649</cp:revision>
  <cp:lastPrinted>2020-01-24T18:21:07Z</cp:lastPrinted>
  <dcterms:created xsi:type="dcterms:W3CDTF">2017-06-12T04:41:58Z</dcterms:created>
  <dcterms:modified xsi:type="dcterms:W3CDTF">2020-05-27T21:14:36Z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0x0101005A22A29081CC3E4FAFA7938E8C714D4B</vt:lpwstr>
  </property>
</Properties>
</file>